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61" r:id="rId5"/>
    <p:sldId id="262" r:id="rId6"/>
    <p:sldId id="263" r:id="rId7"/>
    <p:sldId id="293" r:id="rId8"/>
    <p:sldId id="294" r:id="rId9"/>
    <p:sldId id="265" r:id="rId10"/>
    <p:sldId id="264" r:id="rId11"/>
    <p:sldId id="272" r:id="rId12"/>
    <p:sldId id="279" r:id="rId13"/>
    <p:sldId id="267" r:id="rId14"/>
    <p:sldId id="271" r:id="rId15"/>
    <p:sldId id="269" r:id="rId16"/>
    <p:sldId id="295" r:id="rId17"/>
    <p:sldId id="288" r:id="rId18"/>
    <p:sldId id="287" r:id="rId19"/>
    <p:sldId id="289" r:id="rId20"/>
    <p:sldId id="296" r:id="rId21"/>
    <p:sldId id="290" r:id="rId22"/>
    <p:sldId id="299" r:id="rId23"/>
    <p:sldId id="297" r:id="rId24"/>
    <p:sldId id="275" r:id="rId25"/>
    <p:sldId id="291" r:id="rId26"/>
    <p:sldId id="278" r:id="rId27"/>
    <p:sldId id="276" r:id="rId28"/>
    <p:sldId id="277" r:id="rId29"/>
    <p:sldId id="284" r:id="rId30"/>
  </p:sldIdLst>
  <p:sldSz cx="18288000" cy="10287000"/>
  <p:notesSz cx="6858000" cy="9144000"/>
  <p:embeddedFontLst>
    <p:embeddedFont>
      <p:font typeface="Akzidenz-Grotesk" panose="020B0604020202020204" charset="0"/>
      <p:regular r:id="rId31"/>
    </p:embeddedFont>
    <p:embeddedFont>
      <p:font typeface="Calibri" panose="020F0502020204030204" pitchFamily="34" charset="0"/>
      <p:regular r:id="rId32"/>
      <p:bold r:id="rId33"/>
      <p:italic r:id="rId34"/>
      <p:boldItalic r:id="rId35"/>
    </p:embeddedFont>
    <p:embeddedFont>
      <p:font typeface="Parkinsans" pitchFamily="2" charset="0"/>
      <p:regular r:id="rId36"/>
      <p:bold r:id="rId3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2" d="100"/>
          <a:sy n="72" d="100"/>
        </p:scale>
        <p:origin x="834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5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9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4.svg"/><Relationship Id="rId7" Type="http://schemas.openxmlformats.org/officeDocument/2006/relationships/image" Target="../media/image3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42.pn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17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3.png"/><Relationship Id="rId4" Type="http://schemas.openxmlformats.org/officeDocument/2006/relationships/image" Target="../media/image4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4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.svg"/><Relationship Id="rId7" Type="http://schemas.openxmlformats.org/officeDocument/2006/relationships/image" Target="../media/image68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png"/><Relationship Id="rId5" Type="http://schemas.openxmlformats.org/officeDocument/2006/relationships/image" Target="../media/image66.svg"/><Relationship Id="rId4" Type="http://schemas.openxmlformats.org/officeDocument/2006/relationships/image" Target="../media/image6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4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sv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7160485">
            <a:off x="13895028" y="5468701"/>
            <a:ext cx="6728545" cy="6403217"/>
          </a:xfrm>
          <a:custGeom>
            <a:avLst/>
            <a:gdLst/>
            <a:ahLst/>
            <a:cxnLst/>
            <a:rect l="l" t="t" r="r" b="b"/>
            <a:pathLst>
              <a:path w="6728545" h="6403217">
                <a:moveTo>
                  <a:pt x="0" y="0"/>
                </a:moveTo>
                <a:lnTo>
                  <a:pt x="6728544" y="0"/>
                </a:lnTo>
                <a:lnTo>
                  <a:pt x="6728544" y="6403217"/>
                </a:lnTo>
                <a:lnTo>
                  <a:pt x="0" y="64032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grpSp>
        <p:nvGrpSpPr>
          <p:cNvPr id="3" name="Group 3"/>
          <p:cNvGrpSpPr/>
          <p:nvPr/>
        </p:nvGrpSpPr>
        <p:grpSpPr>
          <a:xfrm>
            <a:off x="2709853" y="335937"/>
            <a:ext cx="14850625" cy="2809864"/>
            <a:chOff x="0" y="0"/>
            <a:chExt cx="3453569" cy="92789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453569" cy="927895"/>
            </a:xfrm>
            <a:custGeom>
              <a:avLst/>
              <a:gdLst/>
              <a:ahLst/>
              <a:cxnLst/>
              <a:rect l="l" t="t" r="r" b="b"/>
              <a:pathLst>
                <a:path w="3453569" h="927895">
                  <a:moveTo>
                    <a:pt x="0" y="0"/>
                  </a:moveTo>
                  <a:lnTo>
                    <a:pt x="3453569" y="0"/>
                  </a:lnTo>
                  <a:lnTo>
                    <a:pt x="3453569" y="927895"/>
                  </a:lnTo>
                  <a:lnTo>
                    <a:pt x="0" y="927895"/>
                  </a:ln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3453569" cy="965995"/>
            </a:xfrm>
            <a:prstGeom prst="rect">
              <a:avLst/>
            </a:prstGeom>
          </p:spPr>
          <p:txBody>
            <a:bodyPr lIns="57533" tIns="57533" rIns="57533" bIns="57533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rot="3206933">
            <a:off x="-4984565" y="1515579"/>
            <a:ext cx="11239071" cy="9067998"/>
          </a:xfrm>
          <a:custGeom>
            <a:avLst/>
            <a:gdLst/>
            <a:ahLst/>
            <a:cxnLst/>
            <a:rect l="l" t="t" r="r" b="b"/>
            <a:pathLst>
              <a:path w="11239071" h="9067998">
                <a:moveTo>
                  <a:pt x="0" y="0"/>
                </a:moveTo>
                <a:lnTo>
                  <a:pt x="11239072" y="0"/>
                </a:lnTo>
                <a:lnTo>
                  <a:pt x="11239072" y="9067998"/>
                </a:lnTo>
                <a:lnTo>
                  <a:pt x="0" y="906799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0" name="TextBox 10"/>
          <p:cNvSpPr txBox="1"/>
          <p:nvPr/>
        </p:nvSpPr>
        <p:spPr>
          <a:xfrm>
            <a:off x="3192642" y="1135547"/>
            <a:ext cx="13534089" cy="17201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31"/>
              </a:lnSpc>
            </a:pPr>
            <a:r>
              <a:rPr lang="en-US" sz="6438" b="1" dirty="0">
                <a:solidFill>
                  <a:srgbClr val="000000"/>
                </a:solidFill>
                <a:latin typeface="Parkinsans" pitchFamily="2" charset="0"/>
                <a:ea typeface="Neue Machina Ultra-Bold"/>
                <a:cs typeface="Neue Machina Ultra-Bold"/>
                <a:sym typeface="Neue Machina Ultra-Bold"/>
              </a:rPr>
              <a:t>PRÉSENTATION DU PROJET D’EXAMEN</a:t>
            </a:r>
          </a:p>
        </p:txBody>
      </p:sp>
      <p:grpSp>
        <p:nvGrpSpPr>
          <p:cNvPr id="12" name="Group 3">
            <a:extLst>
              <a:ext uri="{FF2B5EF4-FFF2-40B4-BE49-F238E27FC236}">
                <a16:creationId xmlns:a16="http://schemas.microsoft.com/office/drawing/2014/main" id="{5AD39D91-ABCE-44D5-9DBE-D41C2A929D52}"/>
              </a:ext>
            </a:extLst>
          </p:cNvPr>
          <p:cNvGrpSpPr/>
          <p:nvPr/>
        </p:nvGrpSpPr>
        <p:grpSpPr>
          <a:xfrm>
            <a:off x="2819400" y="7625414"/>
            <a:ext cx="10820400" cy="1066800"/>
            <a:chOff x="0" y="0"/>
            <a:chExt cx="3453569" cy="927895"/>
          </a:xfrm>
        </p:grpSpPr>
        <p:sp>
          <p:nvSpPr>
            <p:cNvPr id="13" name="Freeform 4">
              <a:extLst>
                <a:ext uri="{FF2B5EF4-FFF2-40B4-BE49-F238E27FC236}">
                  <a16:creationId xmlns:a16="http://schemas.microsoft.com/office/drawing/2014/main" id="{BB07B461-DD69-434B-9B9F-B40F5356CA1B}"/>
                </a:ext>
              </a:extLst>
            </p:cNvPr>
            <p:cNvSpPr/>
            <p:nvPr/>
          </p:nvSpPr>
          <p:spPr>
            <a:xfrm>
              <a:off x="0" y="0"/>
              <a:ext cx="3453569" cy="927895"/>
            </a:xfrm>
            <a:custGeom>
              <a:avLst/>
              <a:gdLst/>
              <a:ahLst/>
              <a:cxnLst/>
              <a:rect l="l" t="t" r="r" b="b"/>
              <a:pathLst>
                <a:path w="3453569" h="927895">
                  <a:moveTo>
                    <a:pt x="0" y="0"/>
                  </a:moveTo>
                  <a:lnTo>
                    <a:pt x="3453569" y="0"/>
                  </a:lnTo>
                  <a:lnTo>
                    <a:pt x="3453569" y="927895"/>
                  </a:lnTo>
                  <a:lnTo>
                    <a:pt x="0" y="927895"/>
                  </a:ln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14" name="TextBox 5">
              <a:extLst>
                <a:ext uri="{FF2B5EF4-FFF2-40B4-BE49-F238E27FC236}">
                  <a16:creationId xmlns:a16="http://schemas.microsoft.com/office/drawing/2014/main" id="{B1B2B340-B44B-48E4-BE91-3F8C6C5DAA4A}"/>
                </a:ext>
              </a:extLst>
            </p:cNvPr>
            <p:cNvSpPr txBox="1"/>
            <p:nvPr/>
          </p:nvSpPr>
          <p:spPr>
            <a:xfrm>
              <a:off x="0" y="-38100"/>
              <a:ext cx="3453569" cy="965995"/>
            </a:xfrm>
            <a:prstGeom prst="rect">
              <a:avLst/>
            </a:prstGeom>
          </p:spPr>
          <p:txBody>
            <a:bodyPr lIns="57533" tIns="57533" rIns="57533" bIns="57533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TextBox 11">
            <a:extLst>
              <a:ext uri="{FF2B5EF4-FFF2-40B4-BE49-F238E27FC236}">
                <a16:creationId xmlns:a16="http://schemas.microsoft.com/office/drawing/2014/main" id="{8E08FD0C-B9C2-4F76-8F0F-3FE40FF0CC63}"/>
              </a:ext>
            </a:extLst>
          </p:cNvPr>
          <p:cNvSpPr txBox="1"/>
          <p:nvPr/>
        </p:nvSpPr>
        <p:spPr>
          <a:xfrm>
            <a:off x="2971799" y="7895794"/>
            <a:ext cx="10668001" cy="5289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115"/>
              </a:lnSpc>
            </a:pPr>
            <a:r>
              <a:rPr lang="en-US" sz="3500" dirty="0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Développeur Web et Web Mobile - niveau 5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80238" y="762181"/>
            <a:ext cx="13907362" cy="1119867"/>
            <a:chOff x="0" y="0"/>
            <a:chExt cx="4334809" cy="29494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34809" cy="294944"/>
            </a:xfrm>
            <a:custGeom>
              <a:avLst/>
              <a:gdLst/>
              <a:ahLst/>
              <a:cxnLst/>
              <a:rect l="l" t="t" r="r" b="b"/>
              <a:pathLst>
                <a:path w="4334809" h="294944">
                  <a:moveTo>
                    <a:pt x="0" y="0"/>
                  </a:moveTo>
                  <a:lnTo>
                    <a:pt x="4334809" y="0"/>
                  </a:lnTo>
                  <a:lnTo>
                    <a:pt x="4334809" y="294944"/>
                  </a:lnTo>
                  <a:lnTo>
                    <a:pt x="0" y="294944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4334809" cy="3711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896038" y="1063172"/>
            <a:ext cx="458606" cy="521553"/>
            <a:chOff x="0" y="-79801"/>
            <a:chExt cx="611475" cy="695404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sp>
          <p:nvSpPr>
            <p:cNvPr id="9" name="TextBox 9"/>
            <p:cNvSpPr txBox="1"/>
            <p:nvPr/>
          </p:nvSpPr>
          <p:spPr>
            <a:xfrm>
              <a:off x="152544" y="-79801"/>
              <a:ext cx="306388" cy="6954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2"/>
                </a:lnSpc>
              </a:pPr>
              <a:r>
                <a:rPr lang="en-US" sz="3101" dirty="0">
                  <a:solidFill>
                    <a:srgbClr val="FFFFFF"/>
                  </a:solidFill>
                  <a:latin typeface="Akzidenz-Grotesk"/>
                  <a:ea typeface="Akzidenz-Grotesk"/>
                  <a:cs typeface="Akzidenz-Grotesk"/>
                  <a:sym typeface="Akzidenz-Grotesk"/>
                </a:rPr>
                <a:t>3</a:t>
              </a:r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2817135" y="857250"/>
            <a:ext cx="12041865" cy="8175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299"/>
              </a:lnSpc>
            </a:pPr>
            <a:r>
              <a:rPr lang="en-US" sz="5500" b="1" dirty="0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Github</a:t>
            </a:r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46B7D6A3-590D-40D9-B49B-578D21609CDF}"/>
              </a:ext>
            </a:extLst>
          </p:cNvPr>
          <p:cNvSpPr/>
          <p:nvPr/>
        </p:nvSpPr>
        <p:spPr>
          <a:xfrm rot="3485611" flipV="1">
            <a:off x="15227996" y="-1622300"/>
            <a:ext cx="4704066" cy="4199964"/>
          </a:xfrm>
          <a:custGeom>
            <a:avLst/>
            <a:gdLst/>
            <a:ahLst/>
            <a:cxnLst/>
            <a:rect l="l" t="t" r="r" b="b"/>
            <a:pathLst>
              <a:path w="4704066" h="4199964">
                <a:moveTo>
                  <a:pt x="0" y="4199964"/>
                </a:moveTo>
                <a:lnTo>
                  <a:pt x="4704066" y="4199964"/>
                </a:lnTo>
                <a:lnTo>
                  <a:pt x="4704066" y="0"/>
                </a:lnTo>
                <a:lnTo>
                  <a:pt x="0" y="0"/>
                </a:lnTo>
                <a:lnTo>
                  <a:pt x="0" y="419996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86C0E5F5-0A41-4FE0-AC1A-E5AFD9685B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3083569"/>
            <a:ext cx="9525000" cy="380047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80238" y="762181"/>
            <a:ext cx="16458730" cy="1119867"/>
            <a:chOff x="0" y="0"/>
            <a:chExt cx="4334809" cy="29494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34809" cy="294944"/>
            </a:xfrm>
            <a:custGeom>
              <a:avLst/>
              <a:gdLst/>
              <a:ahLst/>
              <a:cxnLst/>
              <a:rect l="l" t="t" r="r" b="b"/>
              <a:pathLst>
                <a:path w="4334809" h="294944">
                  <a:moveTo>
                    <a:pt x="0" y="0"/>
                  </a:moveTo>
                  <a:lnTo>
                    <a:pt x="4334809" y="0"/>
                  </a:lnTo>
                  <a:lnTo>
                    <a:pt x="4334809" y="294944"/>
                  </a:lnTo>
                  <a:lnTo>
                    <a:pt x="0" y="294944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4334809" cy="3711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896038" y="1063172"/>
            <a:ext cx="458606" cy="532903"/>
            <a:chOff x="0" y="-79801"/>
            <a:chExt cx="611475" cy="710537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>
                  <a:latin typeface="Parkinsans" pitchFamily="2" charset="0"/>
                </a:endParaRPr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>
                  <a:latin typeface="Parkinsans" pitchFamily="2" charset="0"/>
                </a:endParaRPr>
              </a:p>
            </p:txBody>
          </p:sp>
        </p:grpSp>
        <p:sp>
          <p:nvSpPr>
            <p:cNvPr id="9" name="TextBox 9"/>
            <p:cNvSpPr txBox="1"/>
            <p:nvPr/>
          </p:nvSpPr>
          <p:spPr>
            <a:xfrm>
              <a:off x="152544" y="-79801"/>
              <a:ext cx="306388" cy="7105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2"/>
                </a:lnSpc>
              </a:pPr>
              <a:r>
                <a:rPr lang="en-US" sz="3101" dirty="0">
                  <a:solidFill>
                    <a:srgbClr val="FFFFFF"/>
                  </a:solidFill>
                  <a:latin typeface="Parkinsans" pitchFamily="2" charset="0"/>
                  <a:ea typeface="Akzidenz-Grotesk"/>
                  <a:cs typeface="Akzidenz-Grotesk"/>
                  <a:sym typeface="Akzidenz-Grotesk"/>
                </a:rPr>
                <a:t>4</a:t>
              </a:r>
            </a:p>
          </p:txBody>
        </p:sp>
      </p:grpSp>
      <p:sp>
        <p:nvSpPr>
          <p:cNvPr id="10" name="Freeform 10"/>
          <p:cNvSpPr/>
          <p:nvPr/>
        </p:nvSpPr>
        <p:spPr>
          <a:xfrm rot="2156007">
            <a:off x="-1904213" y="5352186"/>
            <a:ext cx="6168903" cy="4977243"/>
          </a:xfrm>
          <a:custGeom>
            <a:avLst/>
            <a:gdLst/>
            <a:ahLst/>
            <a:cxnLst/>
            <a:rect l="l" t="t" r="r" b="b"/>
            <a:pathLst>
              <a:path w="6168903" h="4977243">
                <a:moveTo>
                  <a:pt x="0" y="0"/>
                </a:moveTo>
                <a:lnTo>
                  <a:pt x="6168903" y="0"/>
                </a:lnTo>
                <a:lnTo>
                  <a:pt x="6168903" y="4977243"/>
                </a:lnTo>
                <a:lnTo>
                  <a:pt x="0" y="49772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1" name="TextBox 11"/>
          <p:cNvSpPr txBox="1"/>
          <p:nvPr/>
        </p:nvSpPr>
        <p:spPr>
          <a:xfrm>
            <a:off x="2728698" y="701129"/>
            <a:ext cx="14564635" cy="11364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153"/>
              </a:lnSpc>
            </a:pPr>
            <a:r>
              <a:rPr lang="en-US" sz="5500" b="1" dirty="0">
                <a:solidFill>
                  <a:srgbClr val="000000"/>
                </a:solidFill>
                <a:latin typeface="Parkinsans" pitchFamily="2" charset="0"/>
                <a:ea typeface="Neue Machina Ultra-Bold"/>
                <a:cs typeface="Neue Machina Ultra-Bold"/>
                <a:sym typeface="Neue Machina Ultra-Bold"/>
              </a:rPr>
              <a:t>Modèle Conceptuel de Données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70122528-EDE0-4482-91EA-2CB1CBF60E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3800" y="2297034"/>
            <a:ext cx="13040503" cy="740076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2">
            <a:extLst>
              <a:ext uri="{FF2B5EF4-FFF2-40B4-BE49-F238E27FC236}">
                <a16:creationId xmlns:a16="http://schemas.microsoft.com/office/drawing/2014/main" id="{07EEAC0F-7C6B-4394-848F-C19522307B17}"/>
              </a:ext>
            </a:extLst>
          </p:cNvPr>
          <p:cNvGrpSpPr/>
          <p:nvPr/>
        </p:nvGrpSpPr>
        <p:grpSpPr>
          <a:xfrm>
            <a:off x="1180238" y="762181"/>
            <a:ext cx="16458730" cy="1119867"/>
            <a:chOff x="0" y="0"/>
            <a:chExt cx="4334809" cy="294944"/>
          </a:xfrm>
        </p:grpSpPr>
        <p:sp>
          <p:nvSpPr>
            <p:cNvPr id="12" name="Freeform 3">
              <a:extLst>
                <a:ext uri="{FF2B5EF4-FFF2-40B4-BE49-F238E27FC236}">
                  <a16:creationId xmlns:a16="http://schemas.microsoft.com/office/drawing/2014/main" id="{D2ACE4E0-1ACA-4B7B-A253-70DE84E95AD3}"/>
                </a:ext>
              </a:extLst>
            </p:cNvPr>
            <p:cNvSpPr/>
            <p:nvPr/>
          </p:nvSpPr>
          <p:spPr>
            <a:xfrm>
              <a:off x="0" y="0"/>
              <a:ext cx="4334809" cy="294944"/>
            </a:xfrm>
            <a:custGeom>
              <a:avLst/>
              <a:gdLst/>
              <a:ahLst/>
              <a:cxnLst/>
              <a:rect l="l" t="t" r="r" b="b"/>
              <a:pathLst>
                <a:path w="4334809" h="294944">
                  <a:moveTo>
                    <a:pt x="0" y="0"/>
                  </a:moveTo>
                  <a:lnTo>
                    <a:pt x="4334809" y="0"/>
                  </a:lnTo>
                  <a:lnTo>
                    <a:pt x="4334809" y="294944"/>
                  </a:lnTo>
                  <a:lnTo>
                    <a:pt x="0" y="294944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13" name="TextBox 4">
              <a:extLst>
                <a:ext uri="{FF2B5EF4-FFF2-40B4-BE49-F238E27FC236}">
                  <a16:creationId xmlns:a16="http://schemas.microsoft.com/office/drawing/2014/main" id="{63702DEE-25F8-4381-BF31-CB94FDF0585F}"/>
                </a:ext>
              </a:extLst>
            </p:cNvPr>
            <p:cNvSpPr txBox="1"/>
            <p:nvPr/>
          </p:nvSpPr>
          <p:spPr>
            <a:xfrm>
              <a:off x="0" y="-76200"/>
              <a:ext cx="4334809" cy="3711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14" name="Group 5">
            <a:extLst>
              <a:ext uri="{FF2B5EF4-FFF2-40B4-BE49-F238E27FC236}">
                <a16:creationId xmlns:a16="http://schemas.microsoft.com/office/drawing/2014/main" id="{B8201952-4883-4AFC-B06F-79E64DF3AF72}"/>
              </a:ext>
            </a:extLst>
          </p:cNvPr>
          <p:cNvGrpSpPr/>
          <p:nvPr/>
        </p:nvGrpSpPr>
        <p:grpSpPr>
          <a:xfrm>
            <a:off x="1896038" y="1063172"/>
            <a:ext cx="458606" cy="532903"/>
            <a:chOff x="0" y="-79801"/>
            <a:chExt cx="611475" cy="710537"/>
          </a:xfrm>
        </p:grpSpPr>
        <p:grpSp>
          <p:nvGrpSpPr>
            <p:cNvPr id="15" name="Group 6">
              <a:extLst>
                <a:ext uri="{FF2B5EF4-FFF2-40B4-BE49-F238E27FC236}">
                  <a16:creationId xmlns:a16="http://schemas.microsoft.com/office/drawing/2014/main" id="{28E70950-3D78-4493-8E91-52226527D2EB}"/>
                </a:ext>
              </a:extLst>
            </p:cNvPr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17" name="Freeform 7">
                <a:extLst>
                  <a:ext uri="{FF2B5EF4-FFF2-40B4-BE49-F238E27FC236}">
                    <a16:creationId xmlns:a16="http://schemas.microsoft.com/office/drawing/2014/main" id="{7340F03C-F5C6-403A-BCA8-90021D188841}"/>
                  </a:ext>
                </a:extLst>
              </p:cNvPr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>
                  <a:latin typeface="Parkinsans" pitchFamily="2" charset="0"/>
                </a:endParaRPr>
              </a:p>
            </p:txBody>
          </p:sp>
          <p:sp>
            <p:nvSpPr>
              <p:cNvPr id="18" name="TextBox 8">
                <a:extLst>
                  <a:ext uri="{FF2B5EF4-FFF2-40B4-BE49-F238E27FC236}">
                    <a16:creationId xmlns:a16="http://schemas.microsoft.com/office/drawing/2014/main" id="{36B2EE8D-C116-4C24-A601-EA9F982377EA}"/>
                  </a:ext>
                </a:extLst>
              </p:cNvPr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>
                  <a:latin typeface="Parkinsans" pitchFamily="2" charset="0"/>
                </a:endParaRPr>
              </a:p>
            </p:txBody>
          </p:sp>
        </p:grpSp>
        <p:sp>
          <p:nvSpPr>
            <p:cNvPr id="16" name="TextBox 9">
              <a:extLst>
                <a:ext uri="{FF2B5EF4-FFF2-40B4-BE49-F238E27FC236}">
                  <a16:creationId xmlns:a16="http://schemas.microsoft.com/office/drawing/2014/main" id="{E6EEBFE3-E766-422B-B6F4-00FC20B1A4E6}"/>
                </a:ext>
              </a:extLst>
            </p:cNvPr>
            <p:cNvSpPr txBox="1"/>
            <p:nvPr/>
          </p:nvSpPr>
          <p:spPr>
            <a:xfrm>
              <a:off x="152544" y="-79801"/>
              <a:ext cx="306388" cy="7105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2"/>
                </a:lnSpc>
              </a:pPr>
              <a:r>
                <a:rPr lang="en-US" sz="3101" dirty="0">
                  <a:solidFill>
                    <a:srgbClr val="FFFFFF"/>
                  </a:solidFill>
                  <a:latin typeface="Parkinsans" pitchFamily="2" charset="0"/>
                  <a:ea typeface="Akzidenz-Grotesk"/>
                  <a:cs typeface="Akzidenz-Grotesk"/>
                  <a:sym typeface="Akzidenz-Grotesk"/>
                </a:rPr>
                <a:t>4</a:t>
              </a:r>
            </a:p>
          </p:txBody>
        </p:sp>
      </p:grpSp>
      <p:sp>
        <p:nvSpPr>
          <p:cNvPr id="19" name="Freeform 10">
            <a:extLst>
              <a:ext uri="{FF2B5EF4-FFF2-40B4-BE49-F238E27FC236}">
                <a16:creationId xmlns:a16="http://schemas.microsoft.com/office/drawing/2014/main" id="{41FBA60F-3F3D-4FC0-9F46-2678FF0897DC}"/>
              </a:ext>
            </a:extLst>
          </p:cNvPr>
          <p:cNvSpPr/>
          <p:nvPr/>
        </p:nvSpPr>
        <p:spPr>
          <a:xfrm rot="2156007">
            <a:off x="-1904213" y="5352186"/>
            <a:ext cx="6168903" cy="4977243"/>
          </a:xfrm>
          <a:custGeom>
            <a:avLst/>
            <a:gdLst/>
            <a:ahLst/>
            <a:cxnLst/>
            <a:rect l="l" t="t" r="r" b="b"/>
            <a:pathLst>
              <a:path w="6168903" h="4977243">
                <a:moveTo>
                  <a:pt x="0" y="0"/>
                </a:moveTo>
                <a:lnTo>
                  <a:pt x="6168903" y="0"/>
                </a:lnTo>
                <a:lnTo>
                  <a:pt x="6168903" y="4977243"/>
                </a:lnTo>
                <a:lnTo>
                  <a:pt x="0" y="49772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20" name="TextBox 11">
            <a:extLst>
              <a:ext uri="{FF2B5EF4-FFF2-40B4-BE49-F238E27FC236}">
                <a16:creationId xmlns:a16="http://schemas.microsoft.com/office/drawing/2014/main" id="{29517E5D-482F-44ED-9B0B-BDA7118E7817}"/>
              </a:ext>
            </a:extLst>
          </p:cNvPr>
          <p:cNvSpPr txBox="1"/>
          <p:nvPr/>
        </p:nvSpPr>
        <p:spPr>
          <a:xfrm>
            <a:off x="2691954" y="727457"/>
            <a:ext cx="13733345" cy="11364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153"/>
              </a:lnSpc>
            </a:pPr>
            <a:r>
              <a:rPr lang="en-US" sz="5500" b="1" dirty="0">
                <a:solidFill>
                  <a:srgbClr val="000000"/>
                </a:solidFill>
                <a:latin typeface="Parkinsans" pitchFamily="2" charset="0"/>
                <a:ea typeface="Neue Machina Ultra-Bold"/>
                <a:cs typeface="Neue Machina Ultra-Bold"/>
                <a:sym typeface="Neue Machina Ultra-Bold"/>
              </a:rPr>
              <a:t>Modèle Logique de Données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BAF28CBF-562A-4367-822E-87E7AAED68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6600" y="2067849"/>
            <a:ext cx="13938506" cy="7876251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35027" y="792217"/>
            <a:ext cx="16903941" cy="1119867"/>
            <a:chOff x="0" y="0"/>
            <a:chExt cx="4452067" cy="29494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452067" cy="294944"/>
            </a:xfrm>
            <a:custGeom>
              <a:avLst/>
              <a:gdLst/>
              <a:ahLst/>
              <a:cxnLst/>
              <a:rect l="l" t="t" r="r" b="b"/>
              <a:pathLst>
                <a:path w="4452067" h="294944">
                  <a:moveTo>
                    <a:pt x="0" y="0"/>
                  </a:moveTo>
                  <a:lnTo>
                    <a:pt x="4452067" y="0"/>
                  </a:lnTo>
                  <a:lnTo>
                    <a:pt x="4452067" y="294944"/>
                  </a:lnTo>
                  <a:lnTo>
                    <a:pt x="0" y="294944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4452067" cy="3711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470189" y="1093208"/>
            <a:ext cx="471012" cy="532903"/>
            <a:chOff x="0" y="-79801"/>
            <a:chExt cx="628015" cy="710537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628015" cy="610136"/>
              <a:chOff x="0" y="0"/>
              <a:chExt cx="924446" cy="898127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924446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24446" h="898127">
                    <a:moveTo>
                      <a:pt x="462223" y="0"/>
                    </a:moveTo>
                    <a:cubicBezTo>
                      <a:pt x="206944" y="0"/>
                      <a:pt x="0" y="201053"/>
                      <a:pt x="0" y="449064"/>
                    </a:cubicBezTo>
                    <a:cubicBezTo>
                      <a:pt x="0" y="697075"/>
                      <a:pt x="206944" y="898127"/>
                      <a:pt x="462223" y="898127"/>
                    </a:cubicBezTo>
                    <a:cubicBezTo>
                      <a:pt x="717501" y="898127"/>
                      <a:pt x="924446" y="697075"/>
                      <a:pt x="924446" y="449064"/>
                    </a:cubicBezTo>
                    <a:cubicBezTo>
                      <a:pt x="924446" y="201053"/>
                      <a:pt x="717501" y="0"/>
                      <a:pt x="462223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86667" y="7999"/>
                <a:ext cx="751112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sp>
          <p:nvSpPr>
            <p:cNvPr id="9" name="TextBox 9"/>
            <p:cNvSpPr txBox="1"/>
            <p:nvPr/>
          </p:nvSpPr>
          <p:spPr>
            <a:xfrm>
              <a:off x="156670" y="-79801"/>
              <a:ext cx="314675" cy="7105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2"/>
                </a:lnSpc>
              </a:pPr>
              <a:r>
                <a:rPr lang="en-US" sz="3101" dirty="0">
                  <a:solidFill>
                    <a:srgbClr val="FFFFFF"/>
                  </a:solidFill>
                  <a:latin typeface="Parkinsans" pitchFamily="2" charset="0"/>
                  <a:ea typeface="Akzidenz-Grotesk"/>
                  <a:cs typeface="Akzidenz-Grotesk"/>
                  <a:sym typeface="Akzidenz-Grotesk"/>
                </a:rPr>
                <a:t>5</a:t>
              </a:r>
            </a:p>
          </p:txBody>
        </p:sp>
      </p:grpSp>
      <p:sp>
        <p:nvSpPr>
          <p:cNvPr id="12" name="Freeform 12"/>
          <p:cNvSpPr/>
          <p:nvPr/>
        </p:nvSpPr>
        <p:spPr>
          <a:xfrm>
            <a:off x="5358766" y="2481235"/>
            <a:ext cx="3449710" cy="7100653"/>
          </a:xfrm>
          <a:custGeom>
            <a:avLst/>
            <a:gdLst/>
            <a:ahLst/>
            <a:cxnLst/>
            <a:rect l="l" t="t" r="r" b="b"/>
            <a:pathLst>
              <a:path w="3449710" h="7100653">
                <a:moveTo>
                  <a:pt x="0" y="0"/>
                </a:moveTo>
                <a:lnTo>
                  <a:pt x="3449710" y="0"/>
                </a:lnTo>
                <a:lnTo>
                  <a:pt x="3449710" y="7100653"/>
                </a:lnTo>
                <a:lnTo>
                  <a:pt x="0" y="710065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3" name="Freeform 13"/>
          <p:cNvSpPr/>
          <p:nvPr/>
        </p:nvSpPr>
        <p:spPr>
          <a:xfrm>
            <a:off x="9332635" y="2812797"/>
            <a:ext cx="3516707" cy="6437528"/>
          </a:xfrm>
          <a:custGeom>
            <a:avLst/>
            <a:gdLst/>
            <a:ahLst/>
            <a:cxnLst/>
            <a:rect l="l" t="t" r="r" b="b"/>
            <a:pathLst>
              <a:path w="3516707" h="6437528">
                <a:moveTo>
                  <a:pt x="0" y="0"/>
                </a:moveTo>
                <a:lnTo>
                  <a:pt x="3516707" y="0"/>
                </a:lnTo>
                <a:lnTo>
                  <a:pt x="3516707" y="6437528"/>
                </a:lnTo>
                <a:lnTo>
                  <a:pt x="0" y="64375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4" name="TextBox 14"/>
          <p:cNvSpPr txBox="1"/>
          <p:nvPr/>
        </p:nvSpPr>
        <p:spPr>
          <a:xfrm>
            <a:off x="2524276" y="943384"/>
            <a:ext cx="15136771" cy="8175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6299"/>
              </a:lnSpc>
            </a:pPr>
            <a:r>
              <a:rPr lang="en-US" sz="5500" b="1" dirty="0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Mockup – User Experience</a:t>
            </a:r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DC46AF50-1601-4983-B6AE-278784272D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147" y="2388141"/>
            <a:ext cx="3562847" cy="7106642"/>
          </a:xfrm>
          <a:prstGeom prst="rect">
            <a:avLst/>
          </a:prstGeom>
        </p:spPr>
      </p:pic>
      <p:sp>
        <p:nvSpPr>
          <p:cNvPr id="18" name="Freeform 15">
            <a:extLst>
              <a:ext uri="{FF2B5EF4-FFF2-40B4-BE49-F238E27FC236}">
                <a16:creationId xmlns:a16="http://schemas.microsoft.com/office/drawing/2014/main" id="{509367BB-043C-4C2F-B77F-681370B9C199}"/>
              </a:ext>
            </a:extLst>
          </p:cNvPr>
          <p:cNvSpPr/>
          <p:nvPr/>
        </p:nvSpPr>
        <p:spPr>
          <a:xfrm rot="-5253110">
            <a:off x="13585452" y="8029381"/>
            <a:ext cx="6103518" cy="5277708"/>
          </a:xfrm>
          <a:custGeom>
            <a:avLst/>
            <a:gdLst/>
            <a:ahLst/>
            <a:cxnLst/>
            <a:rect l="l" t="t" r="r" b="b"/>
            <a:pathLst>
              <a:path w="6103518" h="5277708">
                <a:moveTo>
                  <a:pt x="0" y="0"/>
                </a:moveTo>
                <a:lnTo>
                  <a:pt x="6103518" y="0"/>
                </a:lnTo>
                <a:lnTo>
                  <a:pt x="6103518" y="5277708"/>
                </a:lnTo>
                <a:lnTo>
                  <a:pt x="0" y="527770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E7B2FF6A-9E14-45F3-8D50-0FBA47B948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628383" y="4812191"/>
            <a:ext cx="4010585" cy="243874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80238" y="762181"/>
            <a:ext cx="16458730" cy="1119867"/>
            <a:chOff x="0" y="0"/>
            <a:chExt cx="4334809" cy="29494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34809" cy="294944"/>
            </a:xfrm>
            <a:custGeom>
              <a:avLst/>
              <a:gdLst/>
              <a:ahLst/>
              <a:cxnLst/>
              <a:rect l="l" t="t" r="r" b="b"/>
              <a:pathLst>
                <a:path w="4334809" h="294944">
                  <a:moveTo>
                    <a:pt x="0" y="0"/>
                  </a:moveTo>
                  <a:lnTo>
                    <a:pt x="4334809" y="0"/>
                  </a:lnTo>
                  <a:lnTo>
                    <a:pt x="4334809" y="294944"/>
                  </a:lnTo>
                  <a:lnTo>
                    <a:pt x="0" y="294944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4334809" cy="3711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896038" y="1063172"/>
            <a:ext cx="458606" cy="521553"/>
            <a:chOff x="0" y="-79801"/>
            <a:chExt cx="611475" cy="695404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sp>
          <p:nvSpPr>
            <p:cNvPr id="9" name="TextBox 9"/>
            <p:cNvSpPr txBox="1"/>
            <p:nvPr/>
          </p:nvSpPr>
          <p:spPr>
            <a:xfrm>
              <a:off x="152544" y="-79801"/>
              <a:ext cx="306388" cy="6954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2"/>
                </a:lnSpc>
              </a:pPr>
              <a:r>
                <a:rPr lang="en-US" sz="3101" dirty="0">
                  <a:solidFill>
                    <a:srgbClr val="FFFFFF"/>
                  </a:solidFill>
                  <a:latin typeface="Akzidenz-Grotesk"/>
                  <a:ea typeface="Akzidenz-Grotesk"/>
                  <a:cs typeface="Akzidenz-Grotesk"/>
                  <a:sym typeface="Akzidenz-Grotesk"/>
                </a:rPr>
                <a:t>5</a:t>
              </a:r>
            </a:p>
          </p:txBody>
        </p:sp>
      </p:grpSp>
      <p:sp>
        <p:nvSpPr>
          <p:cNvPr id="11" name="Freeform 11"/>
          <p:cNvSpPr/>
          <p:nvPr/>
        </p:nvSpPr>
        <p:spPr>
          <a:xfrm>
            <a:off x="5757992" y="2588894"/>
            <a:ext cx="11301259" cy="1426784"/>
          </a:xfrm>
          <a:custGeom>
            <a:avLst/>
            <a:gdLst/>
            <a:ahLst/>
            <a:cxnLst/>
            <a:rect l="l" t="t" r="r" b="b"/>
            <a:pathLst>
              <a:path w="11301259" h="1426784">
                <a:moveTo>
                  <a:pt x="0" y="0"/>
                </a:moveTo>
                <a:lnTo>
                  <a:pt x="11301259" y="0"/>
                </a:lnTo>
                <a:lnTo>
                  <a:pt x="11301259" y="1426783"/>
                </a:lnTo>
                <a:lnTo>
                  <a:pt x="0" y="142678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3" name="TextBox 13"/>
          <p:cNvSpPr txBox="1"/>
          <p:nvPr/>
        </p:nvSpPr>
        <p:spPr>
          <a:xfrm>
            <a:off x="2842033" y="943058"/>
            <a:ext cx="14632665" cy="8175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299"/>
              </a:lnSpc>
            </a:pPr>
            <a:r>
              <a:rPr lang="en-US" sz="5500" b="1" dirty="0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User Interface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741223" y="2729151"/>
            <a:ext cx="3396929" cy="7405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299"/>
              </a:lnSpc>
            </a:pPr>
            <a:r>
              <a:rPr lang="en-US" sz="3500" dirty="0" err="1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WhoCanUse</a:t>
            </a:r>
            <a:endParaRPr lang="en-US" sz="3500" dirty="0">
              <a:solidFill>
                <a:srgbClr val="000000"/>
              </a:solidFill>
              <a:latin typeface="Parkinsans" pitchFamily="2" charset="0"/>
              <a:ea typeface="Akzidenz-Grotesk"/>
              <a:cs typeface="Akzidenz-Grotesk"/>
              <a:sym typeface="Akzidenz-Grotesk"/>
            </a:endParaRPr>
          </a:p>
        </p:txBody>
      </p:sp>
      <p:sp>
        <p:nvSpPr>
          <p:cNvPr id="15" name="Freeform 5">
            <a:extLst>
              <a:ext uri="{FF2B5EF4-FFF2-40B4-BE49-F238E27FC236}">
                <a16:creationId xmlns:a16="http://schemas.microsoft.com/office/drawing/2014/main" id="{2D80BBA6-4AD7-4999-A473-2A506BEBCAEC}"/>
              </a:ext>
            </a:extLst>
          </p:cNvPr>
          <p:cNvSpPr/>
          <p:nvPr/>
        </p:nvSpPr>
        <p:spPr>
          <a:xfrm rot="8121386" flipV="1">
            <a:off x="15122665" y="7318221"/>
            <a:ext cx="4704066" cy="4199964"/>
          </a:xfrm>
          <a:custGeom>
            <a:avLst/>
            <a:gdLst/>
            <a:ahLst/>
            <a:cxnLst/>
            <a:rect l="l" t="t" r="r" b="b"/>
            <a:pathLst>
              <a:path w="4704066" h="4199964">
                <a:moveTo>
                  <a:pt x="0" y="4199964"/>
                </a:moveTo>
                <a:lnTo>
                  <a:pt x="4704066" y="4199964"/>
                </a:lnTo>
                <a:lnTo>
                  <a:pt x="4704066" y="0"/>
                </a:lnTo>
                <a:lnTo>
                  <a:pt x="0" y="0"/>
                </a:lnTo>
                <a:lnTo>
                  <a:pt x="0" y="4199964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C68FE4B3-392B-47DA-9AEC-1ABD16BA72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360" y="5448300"/>
            <a:ext cx="11298227" cy="3019846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80238" y="762181"/>
            <a:ext cx="16458730" cy="1119867"/>
            <a:chOff x="0" y="0"/>
            <a:chExt cx="4334809" cy="29494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34809" cy="294944"/>
            </a:xfrm>
            <a:custGeom>
              <a:avLst/>
              <a:gdLst/>
              <a:ahLst/>
              <a:cxnLst/>
              <a:rect l="l" t="t" r="r" b="b"/>
              <a:pathLst>
                <a:path w="4334809" h="294944">
                  <a:moveTo>
                    <a:pt x="0" y="0"/>
                  </a:moveTo>
                  <a:lnTo>
                    <a:pt x="4334809" y="0"/>
                  </a:lnTo>
                  <a:lnTo>
                    <a:pt x="4334809" y="294944"/>
                  </a:lnTo>
                  <a:lnTo>
                    <a:pt x="0" y="294944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4334809" cy="3711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896038" y="1063172"/>
            <a:ext cx="458606" cy="521553"/>
            <a:chOff x="0" y="-79801"/>
            <a:chExt cx="611475" cy="695404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sp>
          <p:nvSpPr>
            <p:cNvPr id="9" name="TextBox 9"/>
            <p:cNvSpPr txBox="1"/>
            <p:nvPr/>
          </p:nvSpPr>
          <p:spPr>
            <a:xfrm>
              <a:off x="152544" y="-79801"/>
              <a:ext cx="306388" cy="6954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2"/>
                </a:lnSpc>
              </a:pPr>
              <a:r>
                <a:rPr lang="en-US" sz="3101" dirty="0">
                  <a:solidFill>
                    <a:srgbClr val="FFFFFF"/>
                  </a:solidFill>
                  <a:latin typeface="Akzidenz-Grotesk"/>
                  <a:ea typeface="Akzidenz-Grotesk"/>
                  <a:cs typeface="Akzidenz-Grotesk"/>
                  <a:sym typeface="Akzidenz-Grotesk"/>
                </a:rPr>
                <a:t>5</a:t>
              </a:r>
            </a:p>
          </p:txBody>
        </p:sp>
      </p:grpSp>
      <p:sp>
        <p:nvSpPr>
          <p:cNvPr id="10" name="Freeform 10"/>
          <p:cNvSpPr/>
          <p:nvPr/>
        </p:nvSpPr>
        <p:spPr>
          <a:xfrm rot="-10056221">
            <a:off x="12853151" y="-1540824"/>
            <a:ext cx="7096776" cy="5725878"/>
          </a:xfrm>
          <a:custGeom>
            <a:avLst/>
            <a:gdLst/>
            <a:ahLst/>
            <a:cxnLst/>
            <a:rect l="l" t="t" r="r" b="b"/>
            <a:pathLst>
              <a:path w="7096776" h="5725878">
                <a:moveTo>
                  <a:pt x="0" y="0"/>
                </a:moveTo>
                <a:lnTo>
                  <a:pt x="7096776" y="0"/>
                </a:lnTo>
                <a:lnTo>
                  <a:pt x="7096776" y="5725877"/>
                </a:lnTo>
                <a:lnTo>
                  <a:pt x="0" y="57258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1" name="Freeform 11"/>
          <p:cNvSpPr/>
          <p:nvPr/>
        </p:nvSpPr>
        <p:spPr>
          <a:xfrm>
            <a:off x="953028" y="2993568"/>
            <a:ext cx="5261036" cy="6264732"/>
          </a:xfrm>
          <a:custGeom>
            <a:avLst/>
            <a:gdLst/>
            <a:ahLst/>
            <a:cxnLst/>
            <a:rect l="l" t="t" r="r" b="b"/>
            <a:pathLst>
              <a:path w="5261036" h="6264732">
                <a:moveTo>
                  <a:pt x="0" y="0"/>
                </a:moveTo>
                <a:lnTo>
                  <a:pt x="5261036" y="0"/>
                </a:lnTo>
                <a:lnTo>
                  <a:pt x="5261036" y="6264732"/>
                </a:lnTo>
                <a:lnTo>
                  <a:pt x="0" y="626473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4" name="TextBox 14"/>
          <p:cNvSpPr txBox="1"/>
          <p:nvPr/>
        </p:nvSpPr>
        <p:spPr>
          <a:xfrm>
            <a:off x="2817134" y="857250"/>
            <a:ext cx="14632665" cy="8175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6299"/>
              </a:lnSpc>
            </a:pPr>
            <a:r>
              <a:rPr lang="en-US" sz="5500" dirty="0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Search Engin Optimization</a:t>
            </a: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ECE0DB18-7BC4-44D4-B3D0-D7985F737B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0" y="6508774"/>
            <a:ext cx="6792187" cy="3069779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C11BD376-20F6-4BB8-8960-91DA961953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98712" y="2745883"/>
            <a:ext cx="8855063" cy="764889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5F100B42-A076-8E27-E2AE-035322D678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84913" y="4374607"/>
            <a:ext cx="8362275" cy="703755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7D7FD085-E31E-09E9-D5E4-23DB1D2C59D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15094" y="5288109"/>
            <a:ext cx="7100311" cy="605894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7">
            <a:extLst>
              <a:ext uri="{FF2B5EF4-FFF2-40B4-BE49-F238E27FC236}">
                <a16:creationId xmlns:a16="http://schemas.microsoft.com/office/drawing/2014/main" id="{18D04189-0F0E-4050-BFDB-CB5073887703}"/>
              </a:ext>
            </a:extLst>
          </p:cNvPr>
          <p:cNvGrpSpPr/>
          <p:nvPr/>
        </p:nvGrpSpPr>
        <p:grpSpPr>
          <a:xfrm>
            <a:off x="6172200" y="247777"/>
            <a:ext cx="11560463" cy="993109"/>
            <a:chOff x="0" y="0"/>
            <a:chExt cx="3044731" cy="547463"/>
          </a:xfrm>
        </p:grpSpPr>
        <p:sp>
          <p:nvSpPr>
            <p:cNvPr id="6" name="Freeform 8">
              <a:extLst>
                <a:ext uri="{FF2B5EF4-FFF2-40B4-BE49-F238E27FC236}">
                  <a16:creationId xmlns:a16="http://schemas.microsoft.com/office/drawing/2014/main" id="{9AEFEEAF-F191-40CF-8F97-4CDDE63DC83A}"/>
                </a:ext>
              </a:extLst>
            </p:cNvPr>
            <p:cNvSpPr/>
            <p:nvPr/>
          </p:nvSpPr>
          <p:spPr>
            <a:xfrm>
              <a:off x="0" y="0"/>
              <a:ext cx="3044731" cy="547463"/>
            </a:xfrm>
            <a:custGeom>
              <a:avLst/>
              <a:gdLst/>
              <a:ahLst/>
              <a:cxnLst/>
              <a:rect l="l" t="t" r="r" b="b"/>
              <a:pathLst>
                <a:path w="3044731" h="547463">
                  <a:moveTo>
                    <a:pt x="0" y="0"/>
                  </a:moveTo>
                  <a:lnTo>
                    <a:pt x="3044731" y="0"/>
                  </a:lnTo>
                  <a:lnTo>
                    <a:pt x="3044731" y="547463"/>
                  </a:lnTo>
                  <a:lnTo>
                    <a:pt x="0" y="547463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TextBox 9">
              <a:extLst>
                <a:ext uri="{FF2B5EF4-FFF2-40B4-BE49-F238E27FC236}">
                  <a16:creationId xmlns:a16="http://schemas.microsoft.com/office/drawing/2014/main" id="{432A7E55-9D55-46F1-BF96-FE30EF43E78C}"/>
                </a:ext>
              </a:extLst>
            </p:cNvPr>
            <p:cNvSpPr txBox="1"/>
            <p:nvPr/>
          </p:nvSpPr>
          <p:spPr>
            <a:xfrm>
              <a:off x="0" y="-76200"/>
              <a:ext cx="3044731" cy="6236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6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8" name="Group 10">
            <a:extLst>
              <a:ext uri="{FF2B5EF4-FFF2-40B4-BE49-F238E27FC236}">
                <a16:creationId xmlns:a16="http://schemas.microsoft.com/office/drawing/2014/main" id="{910BFD54-4108-4062-9762-9FF3830C75F1}"/>
              </a:ext>
            </a:extLst>
          </p:cNvPr>
          <p:cNvGrpSpPr/>
          <p:nvPr/>
        </p:nvGrpSpPr>
        <p:grpSpPr>
          <a:xfrm>
            <a:off x="6726153" y="525973"/>
            <a:ext cx="458606" cy="497153"/>
            <a:chOff x="0" y="0"/>
            <a:chExt cx="611475" cy="662871"/>
          </a:xfrm>
        </p:grpSpPr>
        <p:grpSp>
          <p:nvGrpSpPr>
            <p:cNvPr id="9" name="Group 11">
              <a:extLst>
                <a:ext uri="{FF2B5EF4-FFF2-40B4-BE49-F238E27FC236}">
                  <a16:creationId xmlns:a16="http://schemas.microsoft.com/office/drawing/2014/main" id="{5078DAED-9900-430D-B885-2E8C0B439BFE}"/>
                </a:ext>
              </a:extLst>
            </p:cNvPr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11" name="Freeform 12">
                <a:extLst>
                  <a:ext uri="{FF2B5EF4-FFF2-40B4-BE49-F238E27FC236}">
                    <a16:creationId xmlns:a16="http://schemas.microsoft.com/office/drawing/2014/main" id="{58C5E232-1D07-4BEE-8314-4E9DE1CECC67}"/>
                  </a:ext>
                </a:extLst>
              </p:cNvPr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2" name="TextBox 13">
                <a:extLst>
                  <a:ext uri="{FF2B5EF4-FFF2-40B4-BE49-F238E27FC236}">
                    <a16:creationId xmlns:a16="http://schemas.microsoft.com/office/drawing/2014/main" id="{DCCB28BE-9059-4072-B8EB-20CFDDAEAB0C}"/>
                  </a:ext>
                </a:extLst>
              </p:cNvPr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ts val="266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10" name="TextBox 14">
              <a:extLst>
                <a:ext uri="{FF2B5EF4-FFF2-40B4-BE49-F238E27FC236}">
                  <a16:creationId xmlns:a16="http://schemas.microsoft.com/office/drawing/2014/main" id="{7313E0D8-664E-4967-AA1D-5E9413F940BF}"/>
                </a:ext>
              </a:extLst>
            </p:cNvPr>
            <p:cNvSpPr txBox="1"/>
            <p:nvPr/>
          </p:nvSpPr>
          <p:spPr>
            <a:xfrm>
              <a:off x="152544" y="-79801"/>
              <a:ext cx="306388" cy="7426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4342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101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kzidenz-Grotesk"/>
                  <a:ea typeface="Akzidenz-Grotesk"/>
                  <a:cs typeface="Akzidenz-Grotesk"/>
                  <a:sym typeface="Akzidenz-Grotesk"/>
                </a:rPr>
                <a:t>6</a:t>
              </a:r>
            </a:p>
          </p:txBody>
        </p:sp>
      </p:grpSp>
      <p:sp>
        <p:nvSpPr>
          <p:cNvPr id="13" name="TextBox 16">
            <a:extLst>
              <a:ext uri="{FF2B5EF4-FFF2-40B4-BE49-F238E27FC236}">
                <a16:creationId xmlns:a16="http://schemas.microsoft.com/office/drawing/2014/main" id="{459A6416-86C6-4E86-96D9-631D456E3497}"/>
              </a:ext>
            </a:extLst>
          </p:cNvPr>
          <p:cNvSpPr txBox="1"/>
          <p:nvPr/>
        </p:nvSpPr>
        <p:spPr>
          <a:xfrm>
            <a:off x="7417865" y="384882"/>
            <a:ext cx="10204184" cy="8560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673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rkinsans" pitchFamily="2" charset="0"/>
                <a:ea typeface="Neue Machina Ultra-Bold"/>
                <a:cs typeface="Neue Machina Ultra-Bold"/>
                <a:sym typeface="Neue Machina Ultra-Bold"/>
              </a:rPr>
              <a:t>Architecture logicielle</a:t>
            </a: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7E6C6ED5-3CF1-47C5-8471-C5E7268161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699" y="241053"/>
            <a:ext cx="4783519" cy="35876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2" name="Freeform 17">
            <a:extLst>
              <a:ext uri="{FF2B5EF4-FFF2-40B4-BE49-F238E27FC236}">
                <a16:creationId xmlns:a16="http://schemas.microsoft.com/office/drawing/2014/main" id="{D4B50B96-FADA-432E-8832-651D53F62520}"/>
              </a:ext>
            </a:extLst>
          </p:cNvPr>
          <p:cNvSpPr/>
          <p:nvPr/>
        </p:nvSpPr>
        <p:spPr>
          <a:xfrm rot="172479">
            <a:off x="-3910098" y="6283828"/>
            <a:ext cx="6103518" cy="5277708"/>
          </a:xfrm>
          <a:custGeom>
            <a:avLst/>
            <a:gdLst/>
            <a:ahLst/>
            <a:cxnLst/>
            <a:rect l="l" t="t" r="r" b="b"/>
            <a:pathLst>
              <a:path w="6103518" h="5277708">
                <a:moveTo>
                  <a:pt x="0" y="0"/>
                </a:moveTo>
                <a:lnTo>
                  <a:pt x="6103518" y="0"/>
                </a:lnTo>
                <a:lnTo>
                  <a:pt x="6103518" y="5277708"/>
                </a:lnTo>
                <a:lnTo>
                  <a:pt x="0" y="52777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ABC13835-D6C1-4FDE-A42D-88257D0096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04517" y="5676900"/>
            <a:ext cx="7916380" cy="3829584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3CAC7A06-D4F9-45DE-9019-265B67173E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27073" y="1562100"/>
            <a:ext cx="9389342" cy="3333216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2DB3ACF2-53D9-4C7B-959C-396AC8C2D94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20661" y="5196359"/>
            <a:ext cx="7623339" cy="3829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9816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7">
            <a:extLst>
              <a:ext uri="{FF2B5EF4-FFF2-40B4-BE49-F238E27FC236}">
                <a16:creationId xmlns:a16="http://schemas.microsoft.com/office/drawing/2014/main" id="{18D04189-0F0E-4050-BFDB-CB5073887703}"/>
              </a:ext>
            </a:extLst>
          </p:cNvPr>
          <p:cNvGrpSpPr/>
          <p:nvPr/>
        </p:nvGrpSpPr>
        <p:grpSpPr>
          <a:xfrm>
            <a:off x="1066800" y="247777"/>
            <a:ext cx="16665863" cy="993109"/>
            <a:chOff x="0" y="0"/>
            <a:chExt cx="3044731" cy="547463"/>
          </a:xfrm>
        </p:grpSpPr>
        <p:sp>
          <p:nvSpPr>
            <p:cNvPr id="6" name="Freeform 8">
              <a:extLst>
                <a:ext uri="{FF2B5EF4-FFF2-40B4-BE49-F238E27FC236}">
                  <a16:creationId xmlns:a16="http://schemas.microsoft.com/office/drawing/2014/main" id="{9AEFEEAF-F191-40CF-8F97-4CDDE63DC83A}"/>
                </a:ext>
              </a:extLst>
            </p:cNvPr>
            <p:cNvSpPr/>
            <p:nvPr/>
          </p:nvSpPr>
          <p:spPr>
            <a:xfrm>
              <a:off x="0" y="0"/>
              <a:ext cx="3044731" cy="547463"/>
            </a:xfrm>
            <a:custGeom>
              <a:avLst/>
              <a:gdLst/>
              <a:ahLst/>
              <a:cxnLst/>
              <a:rect l="l" t="t" r="r" b="b"/>
              <a:pathLst>
                <a:path w="3044731" h="547463">
                  <a:moveTo>
                    <a:pt x="0" y="0"/>
                  </a:moveTo>
                  <a:lnTo>
                    <a:pt x="3044731" y="0"/>
                  </a:lnTo>
                  <a:lnTo>
                    <a:pt x="3044731" y="547463"/>
                  </a:lnTo>
                  <a:lnTo>
                    <a:pt x="0" y="547463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TextBox 9">
              <a:extLst>
                <a:ext uri="{FF2B5EF4-FFF2-40B4-BE49-F238E27FC236}">
                  <a16:creationId xmlns:a16="http://schemas.microsoft.com/office/drawing/2014/main" id="{432A7E55-9D55-46F1-BF96-FE30EF43E78C}"/>
                </a:ext>
              </a:extLst>
            </p:cNvPr>
            <p:cNvSpPr txBox="1"/>
            <p:nvPr/>
          </p:nvSpPr>
          <p:spPr>
            <a:xfrm>
              <a:off x="0" y="-76200"/>
              <a:ext cx="3044731" cy="6236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6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4" name="Freeform 17">
            <a:extLst>
              <a:ext uri="{FF2B5EF4-FFF2-40B4-BE49-F238E27FC236}">
                <a16:creationId xmlns:a16="http://schemas.microsoft.com/office/drawing/2014/main" id="{F0714411-5C5A-416B-B269-5D0CB58AE68D}"/>
              </a:ext>
            </a:extLst>
          </p:cNvPr>
          <p:cNvSpPr/>
          <p:nvPr/>
        </p:nvSpPr>
        <p:spPr>
          <a:xfrm rot="172479">
            <a:off x="-3605299" y="6283828"/>
            <a:ext cx="6103518" cy="5277708"/>
          </a:xfrm>
          <a:custGeom>
            <a:avLst/>
            <a:gdLst/>
            <a:ahLst/>
            <a:cxnLst/>
            <a:rect l="l" t="t" r="r" b="b"/>
            <a:pathLst>
              <a:path w="6103518" h="5277708">
                <a:moveTo>
                  <a:pt x="0" y="0"/>
                </a:moveTo>
                <a:lnTo>
                  <a:pt x="6103518" y="0"/>
                </a:lnTo>
                <a:lnTo>
                  <a:pt x="6103518" y="5277708"/>
                </a:lnTo>
                <a:lnTo>
                  <a:pt x="0" y="52777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4D55BC94-48CF-443A-9C96-37C1787647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0400" y="6416498"/>
            <a:ext cx="6516009" cy="3124636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D8912B9A-C969-4C4C-B539-9B559DFB31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7865" y="1477946"/>
            <a:ext cx="9231084" cy="4701492"/>
          </a:xfrm>
          <a:prstGeom prst="rect">
            <a:avLst/>
          </a:prstGeom>
        </p:spPr>
      </p:pic>
      <p:sp>
        <p:nvSpPr>
          <p:cNvPr id="22" name="TextBox 16">
            <a:extLst>
              <a:ext uri="{FF2B5EF4-FFF2-40B4-BE49-F238E27FC236}">
                <a16:creationId xmlns:a16="http://schemas.microsoft.com/office/drawing/2014/main" id="{4DC256D0-0185-410C-968A-AEABC9B56E40}"/>
              </a:ext>
            </a:extLst>
          </p:cNvPr>
          <p:cNvSpPr txBox="1"/>
          <p:nvPr/>
        </p:nvSpPr>
        <p:spPr>
          <a:xfrm>
            <a:off x="2438400" y="3373842"/>
            <a:ext cx="2910888" cy="7790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673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rkinsans" pitchFamily="2" charset="0"/>
                <a:ea typeface="Neue Machina Ultra-Bold"/>
                <a:cs typeface="Neue Machina Ultra-Bold"/>
                <a:sym typeface="Neue Machina Ultra-Bold"/>
              </a:rPr>
              <a:t>Commande</a:t>
            </a:r>
          </a:p>
        </p:txBody>
      </p:sp>
      <p:grpSp>
        <p:nvGrpSpPr>
          <p:cNvPr id="2" name="Group 10">
            <a:extLst>
              <a:ext uri="{FF2B5EF4-FFF2-40B4-BE49-F238E27FC236}">
                <a16:creationId xmlns:a16="http://schemas.microsoft.com/office/drawing/2014/main" id="{6739EF69-972A-93AF-0CF1-9953B3B6C365}"/>
              </a:ext>
            </a:extLst>
          </p:cNvPr>
          <p:cNvGrpSpPr/>
          <p:nvPr/>
        </p:nvGrpSpPr>
        <p:grpSpPr>
          <a:xfrm>
            <a:off x="1163553" y="542191"/>
            <a:ext cx="458606" cy="521553"/>
            <a:chOff x="0" y="-79801"/>
            <a:chExt cx="611475" cy="695404"/>
          </a:xfrm>
        </p:grpSpPr>
        <p:grpSp>
          <p:nvGrpSpPr>
            <p:cNvPr id="3" name="Group 11">
              <a:extLst>
                <a:ext uri="{FF2B5EF4-FFF2-40B4-BE49-F238E27FC236}">
                  <a16:creationId xmlns:a16="http://schemas.microsoft.com/office/drawing/2014/main" id="{7527DF94-7BC2-F294-F18B-5627EFFD3273}"/>
                </a:ext>
              </a:extLst>
            </p:cNvPr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16" name="Freeform 12">
                <a:extLst>
                  <a:ext uri="{FF2B5EF4-FFF2-40B4-BE49-F238E27FC236}">
                    <a16:creationId xmlns:a16="http://schemas.microsoft.com/office/drawing/2014/main" id="{89DC69E0-C09D-99A3-6B03-AF6A1C30B34B}"/>
                  </a:ext>
                </a:extLst>
              </p:cNvPr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7" name="TextBox 13">
                <a:extLst>
                  <a:ext uri="{FF2B5EF4-FFF2-40B4-BE49-F238E27FC236}">
                    <a16:creationId xmlns:a16="http://schemas.microsoft.com/office/drawing/2014/main" id="{6365683B-A7D1-3E5D-B291-F8C6C56CCFD3}"/>
                  </a:ext>
                </a:extLst>
              </p:cNvPr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ts val="266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4" name="TextBox 14">
              <a:extLst>
                <a:ext uri="{FF2B5EF4-FFF2-40B4-BE49-F238E27FC236}">
                  <a16:creationId xmlns:a16="http://schemas.microsoft.com/office/drawing/2014/main" id="{DDF8B1FB-5CD4-F9C8-40B7-CD744FE12633}"/>
                </a:ext>
              </a:extLst>
            </p:cNvPr>
            <p:cNvSpPr txBox="1"/>
            <p:nvPr/>
          </p:nvSpPr>
          <p:spPr>
            <a:xfrm>
              <a:off x="152544" y="-79801"/>
              <a:ext cx="306388" cy="6954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4342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3101" dirty="0">
                  <a:solidFill>
                    <a:srgbClr val="FFFFFF"/>
                  </a:solidFill>
                  <a:latin typeface="Akzidenz-Grotesk"/>
                  <a:ea typeface="Akzidenz-Grotesk"/>
                  <a:cs typeface="Akzidenz-Grotesk"/>
                  <a:sym typeface="Akzidenz-Grotesk"/>
                </a:rPr>
                <a:t>7</a:t>
              </a:r>
              <a:endParaRPr kumimoji="0" lang="en-US" sz="3101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kzidenz-Grotesk"/>
                <a:ea typeface="Akzidenz-Grotesk"/>
                <a:cs typeface="Akzidenz-Grotesk"/>
                <a:sym typeface="Akzidenz-Grotesk"/>
              </a:endParaRPr>
            </a:p>
          </p:txBody>
        </p:sp>
      </p:grpSp>
      <p:sp>
        <p:nvSpPr>
          <p:cNvPr id="18" name="TextBox 16">
            <a:extLst>
              <a:ext uri="{FF2B5EF4-FFF2-40B4-BE49-F238E27FC236}">
                <a16:creationId xmlns:a16="http://schemas.microsoft.com/office/drawing/2014/main" id="{318190D5-4D2D-A79A-F5AF-70A0F52E3A38}"/>
              </a:ext>
            </a:extLst>
          </p:cNvPr>
          <p:cNvSpPr txBox="1"/>
          <p:nvPr/>
        </p:nvSpPr>
        <p:spPr>
          <a:xfrm>
            <a:off x="1855265" y="419100"/>
            <a:ext cx="10204184" cy="8560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673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rkinsans" pitchFamily="2" charset="0"/>
                <a:ea typeface="Neue Machina Ultra-Bold"/>
                <a:cs typeface="Neue Machina Ultra-Bold"/>
                <a:sym typeface="Neue Machina Ultra-Bold"/>
              </a:rPr>
              <a:t>Fonctionnalité phare</a:t>
            </a:r>
          </a:p>
        </p:txBody>
      </p:sp>
    </p:spTree>
    <p:extLst>
      <p:ext uri="{BB962C8B-B14F-4D97-AF65-F5344CB8AC3E}">
        <p14:creationId xmlns:p14="http://schemas.microsoft.com/office/powerpoint/2010/main" val="1618262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7">
            <a:extLst>
              <a:ext uri="{FF2B5EF4-FFF2-40B4-BE49-F238E27FC236}">
                <a16:creationId xmlns:a16="http://schemas.microsoft.com/office/drawing/2014/main" id="{18D04189-0F0E-4050-BFDB-CB5073887703}"/>
              </a:ext>
            </a:extLst>
          </p:cNvPr>
          <p:cNvGrpSpPr/>
          <p:nvPr/>
        </p:nvGrpSpPr>
        <p:grpSpPr>
          <a:xfrm>
            <a:off x="609601" y="323846"/>
            <a:ext cx="8691062" cy="993109"/>
            <a:chOff x="0" y="0"/>
            <a:chExt cx="3044731" cy="547463"/>
          </a:xfrm>
        </p:grpSpPr>
        <p:sp>
          <p:nvSpPr>
            <p:cNvPr id="6" name="Freeform 8">
              <a:extLst>
                <a:ext uri="{FF2B5EF4-FFF2-40B4-BE49-F238E27FC236}">
                  <a16:creationId xmlns:a16="http://schemas.microsoft.com/office/drawing/2014/main" id="{9AEFEEAF-F191-40CF-8F97-4CDDE63DC83A}"/>
                </a:ext>
              </a:extLst>
            </p:cNvPr>
            <p:cNvSpPr/>
            <p:nvPr/>
          </p:nvSpPr>
          <p:spPr>
            <a:xfrm>
              <a:off x="0" y="0"/>
              <a:ext cx="3044731" cy="547463"/>
            </a:xfrm>
            <a:custGeom>
              <a:avLst/>
              <a:gdLst/>
              <a:ahLst/>
              <a:cxnLst/>
              <a:rect l="l" t="t" r="r" b="b"/>
              <a:pathLst>
                <a:path w="3044731" h="547463">
                  <a:moveTo>
                    <a:pt x="0" y="0"/>
                  </a:moveTo>
                  <a:lnTo>
                    <a:pt x="3044731" y="0"/>
                  </a:lnTo>
                  <a:lnTo>
                    <a:pt x="3044731" y="547463"/>
                  </a:lnTo>
                  <a:lnTo>
                    <a:pt x="0" y="547463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TextBox 9">
              <a:extLst>
                <a:ext uri="{FF2B5EF4-FFF2-40B4-BE49-F238E27FC236}">
                  <a16:creationId xmlns:a16="http://schemas.microsoft.com/office/drawing/2014/main" id="{432A7E55-9D55-46F1-BF96-FE30EF43E78C}"/>
                </a:ext>
              </a:extLst>
            </p:cNvPr>
            <p:cNvSpPr txBox="1"/>
            <p:nvPr/>
          </p:nvSpPr>
          <p:spPr>
            <a:xfrm>
              <a:off x="0" y="-76200"/>
              <a:ext cx="3044731" cy="6236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6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8" name="Group 10">
            <a:extLst>
              <a:ext uri="{FF2B5EF4-FFF2-40B4-BE49-F238E27FC236}">
                <a16:creationId xmlns:a16="http://schemas.microsoft.com/office/drawing/2014/main" id="{910BFD54-4108-4062-9762-9FF3830C75F1}"/>
              </a:ext>
            </a:extLst>
          </p:cNvPr>
          <p:cNvGrpSpPr/>
          <p:nvPr/>
        </p:nvGrpSpPr>
        <p:grpSpPr>
          <a:xfrm>
            <a:off x="838200" y="542191"/>
            <a:ext cx="458606" cy="521553"/>
            <a:chOff x="0" y="-79801"/>
            <a:chExt cx="611475" cy="695404"/>
          </a:xfrm>
        </p:grpSpPr>
        <p:grpSp>
          <p:nvGrpSpPr>
            <p:cNvPr id="9" name="Group 11">
              <a:extLst>
                <a:ext uri="{FF2B5EF4-FFF2-40B4-BE49-F238E27FC236}">
                  <a16:creationId xmlns:a16="http://schemas.microsoft.com/office/drawing/2014/main" id="{5078DAED-9900-430D-B885-2E8C0B439BFE}"/>
                </a:ext>
              </a:extLst>
            </p:cNvPr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11" name="Freeform 12">
                <a:extLst>
                  <a:ext uri="{FF2B5EF4-FFF2-40B4-BE49-F238E27FC236}">
                    <a16:creationId xmlns:a16="http://schemas.microsoft.com/office/drawing/2014/main" id="{58C5E232-1D07-4BEE-8314-4E9DE1CECC67}"/>
                  </a:ext>
                </a:extLst>
              </p:cNvPr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2" name="TextBox 13">
                <a:extLst>
                  <a:ext uri="{FF2B5EF4-FFF2-40B4-BE49-F238E27FC236}">
                    <a16:creationId xmlns:a16="http://schemas.microsoft.com/office/drawing/2014/main" id="{DCCB28BE-9059-4072-B8EB-20CFDDAEAB0C}"/>
                  </a:ext>
                </a:extLst>
              </p:cNvPr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ts val="266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10" name="TextBox 14">
              <a:extLst>
                <a:ext uri="{FF2B5EF4-FFF2-40B4-BE49-F238E27FC236}">
                  <a16:creationId xmlns:a16="http://schemas.microsoft.com/office/drawing/2014/main" id="{7313E0D8-664E-4967-AA1D-5E9413F940BF}"/>
                </a:ext>
              </a:extLst>
            </p:cNvPr>
            <p:cNvSpPr txBox="1"/>
            <p:nvPr/>
          </p:nvSpPr>
          <p:spPr>
            <a:xfrm>
              <a:off x="152544" y="-79801"/>
              <a:ext cx="306388" cy="6954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4342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3101" dirty="0">
                  <a:solidFill>
                    <a:srgbClr val="FFFFFF"/>
                  </a:solidFill>
                  <a:latin typeface="Akzidenz-Grotesk"/>
                  <a:ea typeface="Akzidenz-Grotesk"/>
                  <a:cs typeface="Akzidenz-Grotesk"/>
                  <a:sym typeface="Akzidenz-Grotesk"/>
                </a:rPr>
                <a:t>7</a:t>
              </a:r>
              <a:endParaRPr kumimoji="0" lang="en-US" sz="3101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kzidenz-Grotesk"/>
                <a:ea typeface="Akzidenz-Grotesk"/>
                <a:cs typeface="Akzidenz-Grotesk"/>
                <a:sym typeface="Akzidenz-Grotesk"/>
              </a:endParaRPr>
            </a:p>
          </p:txBody>
        </p:sp>
      </p:grpSp>
      <p:sp>
        <p:nvSpPr>
          <p:cNvPr id="13" name="TextBox 16">
            <a:extLst>
              <a:ext uri="{FF2B5EF4-FFF2-40B4-BE49-F238E27FC236}">
                <a16:creationId xmlns:a16="http://schemas.microsoft.com/office/drawing/2014/main" id="{459A6416-86C6-4E86-96D9-631D456E3497}"/>
              </a:ext>
            </a:extLst>
          </p:cNvPr>
          <p:cNvSpPr txBox="1"/>
          <p:nvPr/>
        </p:nvSpPr>
        <p:spPr>
          <a:xfrm>
            <a:off x="1529912" y="460951"/>
            <a:ext cx="10204184" cy="8560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673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rkinsans" pitchFamily="2" charset="0"/>
                <a:ea typeface="Neue Machina Ultra-Bold"/>
                <a:cs typeface="Neue Machina Ultra-Bold"/>
                <a:sym typeface="Neue Machina Ultra-Bold"/>
              </a:rPr>
              <a:t>Fonctionnalité phare</a:t>
            </a:r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BCBBC1F3-6402-4F8F-8BF5-CF104EAEFD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1" y="1592288"/>
            <a:ext cx="8691061" cy="6048978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5669B611-A319-40FF-8408-9EFEEB323D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0336" y="321595"/>
            <a:ext cx="8691061" cy="9447777"/>
          </a:xfrm>
          <a:prstGeom prst="rect">
            <a:avLst/>
          </a:prstGeom>
        </p:spPr>
      </p:pic>
      <p:sp>
        <p:nvSpPr>
          <p:cNvPr id="22" name="Freeform 17">
            <a:extLst>
              <a:ext uri="{FF2B5EF4-FFF2-40B4-BE49-F238E27FC236}">
                <a16:creationId xmlns:a16="http://schemas.microsoft.com/office/drawing/2014/main" id="{D4B50B96-FADA-432E-8832-651D53F62520}"/>
              </a:ext>
            </a:extLst>
          </p:cNvPr>
          <p:cNvSpPr/>
          <p:nvPr/>
        </p:nvSpPr>
        <p:spPr>
          <a:xfrm rot="172479">
            <a:off x="-3910098" y="6283828"/>
            <a:ext cx="6103518" cy="5277708"/>
          </a:xfrm>
          <a:custGeom>
            <a:avLst/>
            <a:gdLst/>
            <a:ahLst/>
            <a:cxnLst/>
            <a:rect l="l" t="t" r="r" b="b"/>
            <a:pathLst>
              <a:path w="6103518" h="5277708">
                <a:moveTo>
                  <a:pt x="0" y="0"/>
                </a:moveTo>
                <a:lnTo>
                  <a:pt x="6103518" y="0"/>
                </a:lnTo>
                <a:lnTo>
                  <a:pt x="6103518" y="5277708"/>
                </a:lnTo>
                <a:lnTo>
                  <a:pt x="0" y="52777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" name="TextBox 16">
            <a:extLst>
              <a:ext uri="{FF2B5EF4-FFF2-40B4-BE49-F238E27FC236}">
                <a16:creationId xmlns:a16="http://schemas.microsoft.com/office/drawing/2014/main" id="{94231E51-81B0-43F1-976D-25550CAA68D5}"/>
              </a:ext>
            </a:extLst>
          </p:cNvPr>
          <p:cNvSpPr txBox="1"/>
          <p:nvPr/>
        </p:nvSpPr>
        <p:spPr>
          <a:xfrm>
            <a:off x="3429000" y="8691849"/>
            <a:ext cx="3657600" cy="7790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673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rkinsans" pitchFamily="2" charset="0"/>
                <a:ea typeface="Neue Machina Ultra-Bold"/>
                <a:cs typeface="Neue Machina Ultra-Bold"/>
                <a:sym typeface="Neue Machina Ultra-Bold"/>
              </a:rPr>
              <a:t>Ajout de ticket</a:t>
            </a:r>
          </a:p>
        </p:txBody>
      </p:sp>
      <p:cxnSp>
        <p:nvCxnSpPr>
          <p:cNvPr id="3" name="Connecteur droit avec flèche 2">
            <a:extLst>
              <a:ext uri="{FF2B5EF4-FFF2-40B4-BE49-F238E27FC236}">
                <a16:creationId xmlns:a16="http://schemas.microsoft.com/office/drawing/2014/main" id="{4E58272A-3156-462E-AD3D-135DF500390E}"/>
              </a:ext>
            </a:extLst>
          </p:cNvPr>
          <p:cNvCxnSpPr>
            <a:cxnSpLocks/>
          </p:cNvCxnSpPr>
          <p:nvPr/>
        </p:nvCxnSpPr>
        <p:spPr>
          <a:xfrm>
            <a:off x="461955" y="4229100"/>
            <a:ext cx="507650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2A9E72C4-09A2-4382-B7BE-4AD03FDE399F}"/>
              </a:ext>
            </a:extLst>
          </p:cNvPr>
          <p:cNvCxnSpPr>
            <a:cxnSpLocks/>
          </p:cNvCxnSpPr>
          <p:nvPr/>
        </p:nvCxnSpPr>
        <p:spPr>
          <a:xfrm>
            <a:off x="381000" y="5448300"/>
            <a:ext cx="636168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46074520-796E-4FC4-BABA-DD3784924E2D}"/>
              </a:ext>
            </a:extLst>
          </p:cNvPr>
          <p:cNvCxnSpPr>
            <a:cxnSpLocks/>
          </p:cNvCxnSpPr>
          <p:nvPr/>
        </p:nvCxnSpPr>
        <p:spPr>
          <a:xfrm>
            <a:off x="9982200" y="5143500"/>
            <a:ext cx="0" cy="1600199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>
            <a:extLst>
              <a:ext uri="{FF2B5EF4-FFF2-40B4-BE49-F238E27FC236}">
                <a16:creationId xmlns:a16="http://schemas.microsoft.com/office/drawing/2014/main" id="{1E43DC49-8F1D-4A0B-9C6B-724B3CCBACAC}"/>
              </a:ext>
            </a:extLst>
          </p:cNvPr>
          <p:cNvCxnSpPr/>
          <p:nvPr/>
        </p:nvCxnSpPr>
        <p:spPr>
          <a:xfrm>
            <a:off x="9753600" y="4229100"/>
            <a:ext cx="533400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73530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age 21">
            <a:extLst>
              <a:ext uri="{FF2B5EF4-FFF2-40B4-BE49-F238E27FC236}">
                <a16:creationId xmlns:a16="http://schemas.microsoft.com/office/drawing/2014/main" id="{BD8571F7-936D-4D72-8BC2-A1EA41EFAE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114" y="1343255"/>
            <a:ext cx="8763088" cy="7344444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F8CA47D4-D1C6-4DA6-B01B-C0423EA931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7360" y="1454060"/>
            <a:ext cx="9235723" cy="8331870"/>
          </a:xfrm>
          <a:prstGeom prst="rect">
            <a:avLst/>
          </a:prstGeom>
        </p:spPr>
      </p:pic>
      <p:grpSp>
        <p:nvGrpSpPr>
          <p:cNvPr id="16" name="Group 7">
            <a:extLst>
              <a:ext uri="{FF2B5EF4-FFF2-40B4-BE49-F238E27FC236}">
                <a16:creationId xmlns:a16="http://schemas.microsoft.com/office/drawing/2014/main" id="{B0751B85-FC96-4758-AFA5-A7FF515A7356}"/>
              </a:ext>
            </a:extLst>
          </p:cNvPr>
          <p:cNvGrpSpPr/>
          <p:nvPr/>
        </p:nvGrpSpPr>
        <p:grpSpPr>
          <a:xfrm>
            <a:off x="609600" y="323846"/>
            <a:ext cx="17123063" cy="993109"/>
            <a:chOff x="0" y="0"/>
            <a:chExt cx="3044731" cy="547463"/>
          </a:xfrm>
        </p:grpSpPr>
        <p:sp>
          <p:nvSpPr>
            <p:cNvPr id="17" name="Freeform 8">
              <a:extLst>
                <a:ext uri="{FF2B5EF4-FFF2-40B4-BE49-F238E27FC236}">
                  <a16:creationId xmlns:a16="http://schemas.microsoft.com/office/drawing/2014/main" id="{083D5CD3-1A2E-43E5-8822-13A44E6DEB34}"/>
                </a:ext>
              </a:extLst>
            </p:cNvPr>
            <p:cNvSpPr/>
            <p:nvPr/>
          </p:nvSpPr>
          <p:spPr>
            <a:xfrm>
              <a:off x="0" y="0"/>
              <a:ext cx="3044731" cy="547463"/>
            </a:xfrm>
            <a:custGeom>
              <a:avLst/>
              <a:gdLst/>
              <a:ahLst/>
              <a:cxnLst/>
              <a:rect l="l" t="t" r="r" b="b"/>
              <a:pathLst>
                <a:path w="3044731" h="547463">
                  <a:moveTo>
                    <a:pt x="0" y="0"/>
                  </a:moveTo>
                  <a:lnTo>
                    <a:pt x="3044731" y="0"/>
                  </a:lnTo>
                  <a:lnTo>
                    <a:pt x="3044731" y="547463"/>
                  </a:lnTo>
                  <a:lnTo>
                    <a:pt x="0" y="547463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" name="TextBox 9">
              <a:extLst>
                <a:ext uri="{FF2B5EF4-FFF2-40B4-BE49-F238E27FC236}">
                  <a16:creationId xmlns:a16="http://schemas.microsoft.com/office/drawing/2014/main" id="{5A76C256-27CD-4733-94BB-CC47A938F48A}"/>
                </a:ext>
              </a:extLst>
            </p:cNvPr>
            <p:cNvSpPr txBox="1"/>
            <p:nvPr/>
          </p:nvSpPr>
          <p:spPr>
            <a:xfrm>
              <a:off x="0" y="-76200"/>
              <a:ext cx="3044731" cy="6236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6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21" name="Group 10">
            <a:extLst>
              <a:ext uri="{FF2B5EF4-FFF2-40B4-BE49-F238E27FC236}">
                <a16:creationId xmlns:a16="http://schemas.microsoft.com/office/drawing/2014/main" id="{67349731-7D0A-4E5C-9A63-94391DE41654}"/>
              </a:ext>
            </a:extLst>
          </p:cNvPr>
          <p:cNvGrpSpPr/>
          <p:nvPr/>
        </p:nvGrpSpPr>
        <p:grpSpPr>
          <a:xfrm>
            <a:off x="1163553" y="542191"/>
            <a:ext cx="458606" cy="521553"/>
            <a:chOff x="0" y="-79801"/>
            <a:chExt cx="611475" cy="695404"/>
          </a:xfrm>
        </p:grpSpPr>
        <p:grpSp>
          <p:nvGrpSpPr>
            <p:cNvPr id="23" name="Group 11">
              <a:extLst>
                <a:ext uri="{FF2B5EF4-FFF2-40B4-BE49-F238E27FC236}">
                  <a16:creationId xmlns:a16="http://schemas.microsoft.com/office/drawing/2014/main" id="{EDAB2660-8CA9-4839-8B3A-359A2465A6F7}"/>
                </a:ext>
              </a:extLst>
            </p:cNvPr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26" name="Freeform 12">
                <a:extLst>
                  <a:ext uri="{FF2B5EF4-FFF2-40B4-BE49-F238E27FC236}">
                    <a16:creationId xmlns:a16="http://schemas.microsoft.com/office/drawing/2014/main" id="{A11E1A20-A4E5-4506-809F-029937E2E172}"/>
                  </a:ext>
                </a:extLst>
              </p:cNvPr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7" name="TextBox 13">
                <a:extLst>
                  <a:ext uri="{FF2B5EF4-FFF2-40B4-BE49-F238E27FC236}">
                    <a16:creationId xmlns:a16="http://schemas.microsoft.com/office/drawing/2014/main" id="{4BD490FC-901A-4856-BBB4-51061C731520}"/>
                  </a:ext>
                </a:extLst>
              </p:cNvPr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ts val="266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25" name="TextBox 14">
              <a:extLst>
                <a:ext uri="{FF2B5EF4-FFF2-40B4-BE49-F238E27FC236}">
                  <a16:creationId xmlns:a16="http://schemas.microsoft.com/office/drawing/2014/main" id="{66DCFD8E-1C94-42DC-A1C7-C92568415B2A}"/>
                </a:ext>
              </a:extLst>
            </p:cNvPr>
            <p:cNvSpPr txBox="1"/>
            <p:nvPr/>
          </p:nvSpPr>
          <p:spPr>
            <a:xfrm>
              <a:off x="152544" y="-79801"/>
              <a:ext cx="306388" cy="6954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4342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3101" dirty="0">
                  <a:solidFill>
                    <a:srgbClr val="FFFFFF"/>
                  </a:solidFill>
                  <a:latin typeface="Akzidenz-Grotesk"/>
                  <a:ea typeface="Akzidenz-Grotesk"/>
                  <a:cs typeface="Akzidenz-Grotesk"/>
                  <a:sym typeface="Akzidenz-Grotesk"/>
                </a:rPr>
                <a:t>7</a:t>
              </a:r>
              <a:endParaRPr kumimoji="0" lang="en-US" sz="3101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kzidenz-Grotesk"/>
                <a:ea typeface="Akzidenz-Grotesk"/>
                <a:cs typeface="Akzidenz-Grotesk"/>
                <a:sym typeface="Akzidenz-Grotesk"/>
              </a:endParaRPr>
            </a:p>
          </p:txBody>
        </p:sp>
      </p:grpSp>
      <p:sp>
        <p:nvSpPr>
          <p:cNvPr id="28" name="TextBox 16">
            <a:extLst>
              <a:ext uri="{FF2B5EF4-FFF2-40B4-BE49-F238E27FC236}">
                <a16:creationId xmlns:a16="http://schemas.microsoft.com/office/drawing/2014/main" id="{486A2534-D9F4-403C-A0E0-B94DE59CAE6A}"/>
              </a:ext>
            </a:extLst>
          </p:cNvPr>
          <p:cNvSpPr txBox="1"/>
          <p:nvPr/>
        </p:nvSpPr>
        <p:spPr>
          <a:xfrm>
            <a:off x="1855265" y="460951"/>
            <a:ext cx="10204184" cy="8560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673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rkinsans" pitchFamily="2" charset="0"/>
                <a:ea typeface="Neue Machina Ultra-Bold"/>
                <a:cs typeface="Neue Machina Ultra-Bold"/>
                <a:sym typeface="Neue Machina Ultra-Bold"/>
              </a:rPr>
              <a:t>Fonctionnalité phare</a:t>
            </a:r>
          </a:p>
        </p:txBody>
      </p:sp>
      <p:sp>
        <p:nvSpPr>
          <p:cNvPr id="2" name="Freeform 17">
            <a:extLst>
              <a:ext uri="{FF2B5EF4-FFF2-40B4-BE49-F238E27FC236}">
                <a16:creationId xmlns:a16="http://schemas.microsoft.com/office/drawing/2014/main" id="{F0714411-5C5A-416B-B269-5D0CB58AE68D}"/>
              </a:ext>
            </a:extLst>
          </p:cNvPr>
          <p:cNvSpPr/>
          <p:nvPr/>
        </p:nvSpPr>
        <p:spPr>
          <a:xfrm rot="172479">
            <a:off x="-3605299" y="6283828"/>
            <a:ext cx="6103518" cy="5277708"/>
          </a:xfrm>
          <a:custGeom>
            <a:avLst/>
            <a:gdLst/>
            <a:ahLst/>
            <a:cxnLst/>
            <a:rect l="l" t="t" r="r" b="b"/>
            <a:pathLst>
              <a:path w="6103518" h="5277708">
                <a:moveTo>
                  <a:pt x="0" y="0"/>
                </a:moveTo>
                <a:lnTo>
                  <a:pt x="6103518" y="0"/>
                </a:lnTo>
                <a:lnTo>
                  <a:pt x="6103518" y="5277708"/>
                </a:lnTo>
                <a:lnTo>
                  <a:pt x="0" y="52777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TextBox 16">
            <a:extLst>
              <a:ext uri="{FF2B5EF4-FFF2-40B4-BE49-F238E27FC236}">
                <a16:creationId xmlns:a16="http://schemas.microsoft.com/office/drawing/2014/main" id="{91160FF4-0C7E-4C63-AE1B-88827C01C4E9}"/>
              </a:ext>
            </a:extLst>
          </p:cNvPr>
          <p:cNvSpPr txBox="1"/>
          <p:nvPr/>
        </p:nvSpPr>
        <p:spPr>
          <a:xfrm>
            <a:off x="2438400" y="8570909"/>
            <a:ext cx="9206691" cy="16382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673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rkinsans" pitchFamily="2" charset="0"/>
                <a:ea typeface="Neue Machina Ultra-Bold"/>
                <a:cs typeface="Neue Machina Ultra-Bold"/>
                <a:sym typeface="Neue Machina Ultra-Bold"/>
              </a:rPr>
              <a:t>Panier validé : </a:t>
            </a:r>
          </a:p>
          <a:p>
            <a:pPr marL="0" marR="0" lvl="0" indent="0" algn="l" defTabSz="914400" rtl="0" eaLnBrk="1" fontAlgn="auto" latinLnBrk="0" hangingPunct="1">
              <a:lnSpc>
                <a:spcPts val="673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rkinsans" pitchFamily="2" charset="0"/>
                <a:ea typeface="Neue Machina Ultra-Bold"/>
                <a:cs typeface="Neue Machina Ultra-Bold"/>
                <a:sym typeface="Neue Machina Ultra-Bold"/>
              </a:rPr>
              <a:t>Vérification de la disponibilité</a:t>
            </a:r>
          </a:p>
        </p:txBody>
      </p:sp>
    </p:spTree>
    <p:extLst>
      <p:ext uri="{BB962C8B-B14F-4D97-AF65-F5344CB8AC3E}">
        <p14:creationId xmlns:p14="http://schemas.microsoft.com/office/powerpoint/2010/main" val="23855491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800600" y="886566"/>
            <a:ext cx="10515600" cy="7837339"/>
            <a:chOff x="0" y="0"/>
            <a:chExt cx="2569107" cy="187696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569107" cy="1876964"/>
            </a:xfrm>
            <a:custGeom>
              <a:avLst/>
              <a:gdLst/>
              <a:ahLst/>
              <a:cxnLst/>
              <a:rect l="l" t="t" r="r" b="b"/>
              <a:pathLst>
                <a:path w="2569107" h="1876964">
                  <a:moveTo>
                    <a:pt x="0" y="0"/>
                  </a:moveTo>
                  <a:lnTo>
                    <a:pt x="2569107" y="0"/>
                  </a:lnTo>
                  <a:lnTo>
                    <a:pt x="2569107" y="1876964"/>
                  </a:lnTo>
                  <a:lnTo>
                    <a:pt x="0" y="1876964"/>
                  </a:lnTo>
                  <a:close/>
                </a:path>
              </a:pathLst>
            </a:custGeom>
            <a:solidFill>
              <a:srgbClr val="FFFFFF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569107" cy="19150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48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-2995939">
            <a:off x="-1025021" y="-142655"/>
            <a:ext cx="6320501" cy="4391725"/>
          </a:xfrm>
          <a:custGeom>
            <a:avLst/>
            <a:gdLst/>
            <a:ahLst/>
            <a:cxnLst/>
            <a:rect l="l" t="t" r="r" b="b"/>
            <a:pathLst>
              <a:path w="6320501" h="4391725">
                <a:moveTo>
                  <a:pt x="0" y="0"/>
                </a:moveTo>
                <a:lnTo>
                  <a:pt x="6320502" y="0"/>
                </a:lnTo>
                <a:lnTo>
                  <a:pt x="6320502" y="4391725"/>
                </a:lnTo>
                <a:lnTo>
                  <a:pt x="0" y="43917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grpSp>
        <p:nvGrpSpPr>
          <p:cNvPr id="6" name="Group 6"/>
          <p:cNvGrpSpPr/>
          <p:nvPr/>
        </p:nvGrpSpPr>
        <p:grpSpPr>
          <a:xfrm>
            <a:off x="6043844" y="2445977"/>
            <a:ext cx="458606" cy="528991"/>
            <a:chOff x="0" y="-79801"/>
            <a:chExt cx="611475" cy="705322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 sz="3000">
                  <a:latin typeface="Parkinsans" pitchFamily="2" charset="0"/>
                </a:endParaRPr>
              </a:p>
            </p:txBody>
          </p:sp>
          <p:sp>
            <p:nvSpPr>
              <p:cNvPr id="9" name="TextBox 9"/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 sz="3000">
                  <a:latin typeface="Parkinsans" pitchFamily="2" charset="0"/>
                </a:endParaRPr>
              </a:p>
            </p:txBody>
          </p:sp>
        </p:grpSp>
        <p:sp>
          <p:nvSpPr>
            <p:cNvPr id="10" name="TextBox 10"/>
            <p:cNvSpPr txBox="1"/>
            <p:nvPr/>
          </p:nvSpPr>
          <p:spPr>
            <a:xfrm>
              <a:off x="152544" y="-79801"/>
              <a:ext cx="306388" cy="7053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2"/>
                </a:lnSpc>
              </a:pPr>
              <a:r>
                <a:rPr lang="en-US" sz="3000">
                  <a:solidFill>
                    <a:srgbClr val="FFFFFF"/>
                  </a:solidFill>
                  <a:latin typeface="Parkinsans" pitchFamily="2" charset="0"/>
                  <a:ea typeface="Akzidenz-Grotesk"/>
                  <a:cs typeface="Akzidenz-Grotesk"/>
                  <a:sym typeface="Akzidenz-Grotesk"/>
                </a:rPr>
                <a:t>1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6062793" y="3027986"/>
            <a:ext cx="458606" cy="528991"/>
            <a:chOff x="0" y="-79801"/>
            <a:chExt cx="611475" cy="705322"/>
          </a:xfrm>
        </p:grpSpPr>
        <p:grpSp>
          <p:nvGrpSpPr>
            <p:cNvPr id="12" name="Group 12"/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 sz="3000">
                  <a:latin typeface="Parkinsans" pitchFamily="2" charset="0"/>
                </a:endParaRPr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 sz="3000">
                  <a:latin typeface="Parkinsans" pitchFamily="2" charset="0"/>
                </a:endParaRPr>
              </a:p>
            </p:txBody>
          </p:sp>
        </p:grpSp>
        <p:sp>
          <p:nvSpPr>
            <p:cNvPr id="15" name="TextBox 15"/>
            <p:cNvSpPr txBox="1"/>
            <p:nvPr/>
          </p:nvSpPr>
          <p:spPr>
            <a:xfrm>
              <a:off x="152544" y="-79801"/>
              <a:ext cx="306388" cy="7053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2"/>
                </a:lnSpc>
              </a:pPr>
              <a:r>
                <a:rPr lang="en-US" sz="3000" dirty="0">
                  <a:solidFill>
                    <a:srgbClr val="FFFFFF"/>
                  </a:solidFill>
                  <a:latin typeface="Parkinsans" pitchFamily="2" charset="0"/>
                  <a:ea typeface="Akzidenz-Grotesk"/>
                  <a:cs typeface="Akzidenz-Grotesk"/>
                  <a:sym typeface="Akzidenz-Grotesk"/>
                </a:rPr>
                <a:t>2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6043844" y="3625817"/>
            <a:ext cx="458606" cy="528991"/>
            <a:chOff x="0" y="-79801"/>
            <a:chExt cx="611475" cy="705322"/>
          </a:xfrm>
        </p:grpSpPr>
        <p:grpSp>
          <p:nvGrpSpPr>
            <p:cNvPr id="17" name="Group 17"/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 sz="3000">
                  <a:latin typeface="Parkinsans" pitchFamily="2" charset="0"/>
                </a:endParaRPr>
              </a:p>
            </p:txBody>
          </p:sp>
          <p:sp>
            <p:nvSpPr>
              <p:cNvPr id="19" name="TextBox 19"/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 sz="3000">
                  <a:latin typeface="Parkinsans" pitchFamily="2" charset="0"/>
                </a:endParaRPr>
              </a:p>
            </p:txBody>
          </p:sp>
        </p:grpSp>
        <p:sp>
          <p:nvSpPr>
            <p:cNvPr id="20" name="TextBox 20"/>
            <p:cNvSpPr txBox="1"/>
            <p:nvPr/>
          </p:nvSpPr>
          <p:spPr>
            <a:xfrm>
              <a:off x="152544" y="-79801"/>
              <a:ext cx="306388" cy="7053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2"/>
                </a:lnSpc>
              </a:pPr>
              <a:r>
                <a:rPr lang="en-US" sz="3000" dirty="0">
                  <a:solidFill>
                    <a:srgbClr val="FFFFFF"/>
                  </a:solidFill>
                  <a:latin typeface="Parkinsans" pitchFamily="2" charset="0"/>
                  <a:ea typeface="Akzidenz-Grotesk"/>
                  <a:cs typeface="Akzidenz-Grotesk"/>
                  <a:sym typeface="Akzidenz-Grotesk"/>
                </a:rPr>
                <a:t>3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6062794" y="4248232"/>
            <a:ext cx="458606" cy="528991"/>
            <a:chOff x="0" y="-79801"/>
            <a:chExt cx="611475" cy="705322"/>
          </a:xfrm>
        </p:grpSpPr>
        <p:grpSp>
          <p:nvGrpSpPr>
            <p:cNvPr id="22" name="Group 22"/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 sz="3000">
                  <a:latin typeface="Parkinsans" pitchFamily="2" charset="0"/>
                </a:endParaRPr>
              </a:p>
            </p:txBody>
          </p:sp>
          <p:sp>
            <p:nvSpPr>
              <p:cNvPr id="24" name="TextBox 24"/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 sz="3000">
                  <a:latin typeface="Parkinsans" pitchFamily="2" charset="0"/>
                </a:endParaRPr>
              </a:p>
            </p:txBody>
          </p:sp>
        </p:grpSp>
        <p:sp>
          <p:nvSpPr>
            <p:cNvPr id="25" name="TextBox 25"/>
            <p:cNvSpPr txBox="1"/>
            <p:nvPr/>
          </p:nvSpPr>
          <p:spPr>
            <a:xfrm>
              <a:off x="152544" y="-79801"/>
              <a:ext cx="306388" cy="7053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2"/>
                </a:lnSpc>
              </a:pPr>
              <a:r>
                <a:rPr lang="en-US" sz="3000">
                  <a:solidFill>
                    <a:srgbClr val="FFFFFF"/>
                  </a:solidFill>
                  <a:latin typeface="Parkinsans" pitchFamily="2" charset="0"/>
                  <a:ea typeface="Akzidenz-Grotesk"/>
                  <a:cs typeface="Akzidenz-Grotesk"/>
                  <a:sym typeface="Akzidenz-Grotesk"/>
                </a:rPr>
                <a:t>4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6072126" y="4932127"/>
            <a:ext cx="458606" cy="528991"/>
            <a:chOff x="0" y="-79801"/>
            <a:chExt cx="611475" cy="705322"/>
          </a:xfrm>
        </p:grpSpPr>
        <p:grpSp>
          <p:nvGrpSpPr>
            <p:cNvPr id="27" name="Group 27"/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 sz="3000">
                  <a:latin typeface="Parkinsans" pitchFamily="2" charset="0"/>
                </a:endParaRPr>
              </a:p>
            </p:txBody>
          </p:sp>
          <p:sp>
            <p:nvSpPr>
              <p:cNvPr id="29" name="TextBox 29"/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 sz="3000">
                  <a:latin typeface="Parkinsans" pitchFamily="2" charset="0"/>
                </a:endParaRPr>
              </a:p>
            </p:txBody>
          </p:sp>
        </p:grpSp>
        <p:sp>
          <p:nvSpPr>
            <p:cNvPr id="30" name="TextBox 30"/>
            <p:cNvSpPr txBox="1"/>
            <p:nvPr/>
          </p:nvSpPr>
          <p:spPr>
            <a:xfrm>
              <a:off x="152544" y="-79801"/>
              <a:ext cx="306388" cy="7053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2"/>
                </a:lnSpc>
              </a:pPr>
              <a:r>
                <a:rPr lang="en-US" sz="3000" dirty="0">
                  <a:solidFill>
                    <a:srgbClr val="FFFFFF"/>
                  </a:solidFill>
                  <a:latin typeface="Parkinsans" pitchFamily="2" charset="0"/>
                  <a:ea typeface="Akzidenz-Grotesk"/>
                  <a:cs typeface="Akzidenz-Grotesk"/>
                  <a:sym typeface="Akzidenz-Grotesk"/>
                </a:rPr>
                <a:t>5</a:t>
              </a:r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5884829" y="5560757"/>
            <a:ext cx="814535" cy="544064"/>
            <a:chOff x="-19360" y="-63454"/>
            <a:chExt cx="1086046" cy="725419"/>
          </a:xfrm>
        </p:grpSpPr>
        <p:grpSp>
          <p:nvGrpSpPr>
            <p:cNvPr id="32" name="Group 32"/>
            <p:cNvGrpSpPr/>
            <p:nvPr/>
          </p:nvGrpSpPr>
          <p:grpSpPr>
            <a:xfrm>
              <a:off x="217926" y="0"/>
              <a:ext cx="630835" cy="661965"/>
              <a:chOff x="-28498" y="0"/>
              <a:chExt cx="928596" cy="974420"/>
            </a:xfrm>
          </p:grpSpPr>
          <p:sp>
            <p:nvSpPr>
              <p:cNvPr id="33" name="Freeform 33"/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 sz="3000">
                  <a:latin typeface="Parkinsans" pitchFamily="2" charset="0"/>
                </a:endParaRPr>
              </a:p>
            </p:txBody>
          </p:sp>
          <p:sp>
            <p:nvSpPr>
              <p:cNvPr id="34" name="TextBox 34"/>
              <p:cNvSpPr txBox="1"/>
              <p:nvPr/>
            </p:nvSpPr>
            <p:spPr>
              <a:xfrm>
                <a:off x="-28498" y="168493"/>
                <a:ext cx="731329" cy="80592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 sz="3000">
                  <a:latin typeface="Parkinsans" pitchFamily="2" charset="0"/>
                </a:endParaRPr>
              </a:p>
            </p:txBody>
          </p:sp>
        </p:grpSp>
        <p:sp>
          <p:nvSpPr>
            <p:cNvPr id="35" name="TextBox 35"/>
            <p:cNvSpPr txBox="1"/>
            <p:nvPr/>
          </p:nvSpPr>
          <p:spPr>
            <a:xfrm>
              <a:off x="-19360" y="-63454"/>
              <a:ext cx="1086046" cy="6924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2"/>
                </a:lnSpc>
              </a:pPr>
              <a:r>
                <a:rPr lang="en-US" sz="3000" spc="-489" dirty="0">
                  <a:solidFill>
                    <a:srgbClr val="FFFFFF"/>
                  </a:solidFill>
                  <a:latin typeface="Parkinsans" pitchFamily="2" charset="0"/>
                  <a:ea typeface="Akzidenz-Grotesk"/>
                  <a:cs typeface="Akzidenz-Grotesk"/>
                  <a:sym typeface="Akzidenz-Grotesk"/>
                </a:rPr>
                <a:t>6</a:t>
              </a:r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6112242" y="6859587"/>
            <a:ext cx="458606" cy="528991"/>
            <a:chOff x="0" y="-79801"/>
            <a:chExt cx="611475" cy="705321"/>
          </a:xfrm>
        </p:grpSpPr>
        <p:grpSp>
          <p:nvGrpSpPr>
            <p:cNvPr id="37" name="Group 37"/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38" name="Freeform 38"/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 sz="3000">
                  <a:latin typeface="Parkinsans" pitchFamily="2" charset="0"/>
                </a:endParaRPr>
              </a:p>
            </p:txBody>
          </p:sp>
          <p:sp>
            <p:nvSpPr>
              <p:cNvPr id="39" name="TextBox 39"/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 sz="3000">
                  <a:latin typeface="Parkinsans" pitchFamily="2" charset="0"/>
                </a:endParaRPr>
              </a:p>
            </p:txBody>
          </p:sp>
        </p:grpSp>
        <p:sp>
          <p:nvSpPr>
            <p:cNvPr id="40" name="TextBox 40"/>
            <p:cNvSpPr txBox="1"/>
            <p:nvPr/>
          </p:nvSpPr>
          <p:spPr>
            <a:xfrm>
              <a:off x="152544" y="-79801"/>
              <a:ext cx="306388" cy="7053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2"/>
                </a:lnSpc>
              </a:pPr>
              <a:r>
                <a:rPr lang="en-US" sz="3000" dirty="0">
                  <a:solidFill>
                    <a:srgbClr val="FFFFFF"/>
                  </a:solidFill>
                  <a:latin typeface="Parkinsans" pitchFamily="2" charset="0"/>
                  <a:ea typeface="Akzidenz-Grotesk"/>
                  <a:cs typeface="Akzidenz-Grotesk"/>
                  <a:sym typeface="Akzidenz-Grotesk"/>
                </a:rPr>
                <a:t>8</a:t>
              </a:r>
            </a:p>
          </p:txBody>
        </p:sp>
      </p:grpSp>
      <p:sp>
        <p:nvSpPr>
          <p:cNvPr id="41" name="Freeform 41"/>
          <p:cNvSpPr/>
          <p:nvPr/>
        </p:nvSpPr>
        <p:spPr>
          <a:xfrm>
            <a:off x="13896054" y="6071864"/>
            <a:ext cx="4098844" cy="4150080"/>
          </a:xfrm>
          <a:custGeom>
            <a:avLst/>
            <a:gdLst/>
            <a:ahLst/>
            <a:cxnLst/>
            <a:rect l="l" t="t" r="r" b="b"/>
            <a:pathLst>
              <a:path w="4098844" h="4150080">
                <a:moveTo>
                  <a:pt x="0" y="0"/>
                </a:moveTo>
                <a:lnTo>
                  <a:pt x="4098844" y="0"/>
                </a:lnTo>
                <a:lnTo>
                  <a:pt x="4098844" y="4150080"/>
                </a:lnTo>
                <a:lnTo>
                  <a:pt x="0" y="41500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42" name="TextBox 42"/>
          <p:cNvSpPr txBox="1"/>
          <p:nvPr/>
        </p:nvSpPr>
        <p:spPr>
          <a:xfrm>
            <a:off x="5300213" y="1151195"/>
            <a:ext cx="7244351" cy="9540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361"/>
              </a:lnSpc>
            </a:pPr>
            <a:r>
              <a:rPr lang="en-US" sz="5500" b="1" dirty="0">
                <a:solidFill>
                  <a:srgbClr val="000000"/>
                </a:solidFill>
                <a:latin typeface="Parkinsans" pitchFamily="2" charset="0"/>
                <a:ea typeface="Neue Machina Ultra-Bold"/>
                <a:cs typeface="Neue Machina Ultra-Bold"/>
                <a:sym typeface="Neue Machina Ultra-Bold"/>
              </a:rPr>
              <a:t>INTRODUCTION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6858000" y="2391340"/>
            <a:ext cx="4278632" cy="557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22"/>
              </a:lnSpc>
            </a:pPr>
            <a:r>
              <a:rPr lang="en-US" sz="3000" dirty="0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Présentation du projet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6857999" y="2993266"/>
            <a:ext cx="7891105" cy="5578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622"/>
              </a:lnSpc>
            </a:pPr>
            <a:r>
              <a:rPr lang="en-US" sz="3000" dirty="0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Fonctionnalités et technologies utilisées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6857999" y="3595192"/>
            <a:ext cx="4188263" cy="5578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622"/>
              </a:lnSpc>
            </a:pPr>
            <a:r>
              <a:rPr lang="en-US" sz="3000" dirty="0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Gestion de projet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6834802" y="4912983"/>
            <a:ext cx="5897413" cy="557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22"/>
              </a:lnSpc>
            </a:pPr>
            <a:r>
              <a:rPr lang="en-US" sz="3000" dirty="0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Maquette et choix ux / ui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6858000" y="5504587"/>
            <a:ext cx="5181600" cy="5578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622"/>
              </a:lnSpc>
            </a:pPr>
            <a:r>
              <a:rPr lang="en-US" sz="3000" dirty="0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Architecture logicielle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6858000" y="6821641"/>
            <a:ext cx="3670539" cy="557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22"/>
              </a:lnSpc>
            </a:pPr>
            <a:r>
              <a:rPr lang="en-US" sz="3000" dirty="0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Sécurité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6838115" y="4284515"/>
            <a:ext cx="5897413" cy="5578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622"/>
              </a:lnSpc>
            </a:pPr>
            <a:r>
              <a:rPr lang="en-US" sz="3000" dirty="0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Modélisation de données</a:t>
            </a:r>
          </a:p>
        </p:txBody>
      </p:sp>
      <p:grpSp>
        <p:nvGrpSpPr>
          <p:cNvPr id="50" name="Group 31">
            <a:extLst>
              <a:ext uri="{FF2B5EF4-FFF2-40B4-BE49-F238E27FC236}">
                <a16:creationId xmlns:a16="http://schemas.microsoft.com/office/drawing/2014/main" id="{B95B5880-6DAF-48F7-957A-0BD74F2C3433}"/>
              </a:ext>
            </a:extLst>
          </p:cNvPr>
          <p:cNvGrpSpPr/>
          <p:nvPr/>
        </p:nvGrpSpPr>
        <p:grpSpPr>
          <a:xfrm>
            <a:off x="5894161" y="6216988"/>
            <a:ext cx="814535" cy="519373"/>
            <a:chOff x="-22431" y="-66680"/>
            <a:chExt cx="1086046" cy="692499"/>
          </a:xfrm>
        </p:grpSpPr>
        <p:grpSp>
          <p:nvGrpSpPr>
            <p:cNvPr id="51" name="Group 32">
              <a:extLst>
                <a:ext uri="{FF2B5EF4-FFF2-40B4-BE49-F238E27FC236}">
                  <a16:creationId xmlns:a16="http://schemas.microsoft.com/office/drawing/2014/main" id="{E8A5E22D-E54F-4EA8-817D-56196AA5716F}"/>
                </a:ext>
              </a:extLst>
            </p:cNvPr>
            <p:cNvGrpSpPr/>
            <p:nvPr/>
          </p:nvGrpSpPr>
          <p:grpSpPr>
            <a:xfrm>
              <a:off x="237286" y="0"/>
              <a:ext cx="611475" cy="610136"/>
              <a:chOff x="0" y="0"/>
              <a:chExt cx="900098" cy="898127"/>
            </a:xfrm>
          </p:grpSpPr>
          <p:sp>
            <p:nvSpPr>
              <p:cNvPr id="53" name="Freeform 33">
                <a:extLst>
                  <a:ext uri="{FF2B5EF4-FFF2-40B4-BE49-F238E27FC236}">
                    <a16:creationId xmlns:a16="http://schemas.microsoft.com/office/drawing/2014/main" id="{43192061-0D90-42BD-B26D-2160EC7AA11B}"/>
                  </a:ext>
                </a:extLst>
              </p:cNvPr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 sz="3000">
                  <a:latin typeface="Parkinsans" pitchFamily="2" charset="0"/>
                </a:endParaRPr>
              </a:p>
            </p:txBody>
          </p:sp>
          <p:sp>
            <p:nvSpPr>
              <p:cNvPr id="54" name="TextBox 34">
                <a:extLst>
                  <a:ext uri="{FF2B5EF4-FFF2-40B4-BE49-F238E27FC236}">
                    <a16:creationId xmlns:a16="http://schemas.microsoft.com/office/drawing/2014/main" id="{4AA1A4D2-45C6-4718-8A0B-A948DDEF5E29}"/>
                  </a:ext>
                </a:extLst>
              </p:cNvPr>
              <p:cNvSpPr txBox="1"/>
              <p:nvPr/>
            </p:nvSpPr>
            <p:spPr>
              <a:xfrm>
                <a:off x="113906" y="12836"/>
                <a:ext cx="731329" cy="80592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 sz="3000">
                  <a:latin typeface="Parkinsans" pitchFamily="2" charset="0"/>
                </a:endParaRPr>
              </a:p>
            </p:txBody>
          </p:sp>
        </p:grpSp>
        <p:sp>
          <p:nvSpPr>
            <p:cNvPr id="52" name="TextBox 35">
              <a:extLst>
                <a:ext uri="{FF2B5EF4-FFF2-40B4-BE49-F238E27FC236}">
                  <a16:creationId xmlns:a16="http://schemas.microsoft.com/office/drawing/2014/main" id="{74320E5D-21E5-4358-A1A9-B111D1DD777D}"/>
                </a:ext>
              </a:extLst>
            </p:cNvPr>
            <p:cNvSpPr txBox="1"/>
            <p:nvPr/>
          </p:nvSpPr>
          <p:spPr>
            <a:xfrm>
              <a:off x="-22431" y="-66680"/>
              <a:ext cx="1086046" cy="6924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2"/>
                </a:lnSpc>
              </a:pPr>
              <a:r>
                <a:rPr lang="en-US" sz="3000" spc="-489" dirty="0">
                  <a:solidFill>
                    <a:srgbClr val="FFFFFF"/>
                  </a:solidFill>
                  <a:latin typeface="Parkinsans" pitchFamily="2" charset="0"/>
                  <a:ea typeface="Akzidenz-Grotesk"/>
                  <a:cs typeface="Akzidenz-Grotesk"/>
                  <a:sym typeface="Akzidenz-Grotesk"/>
                </a:rPr>
                <a:t>7</a:t>
              </a:r>
            </a:p>
          </p:txBody>
        </p:sp>
      </p:grpSp>
      <p:sp>
        <p:nvSpPr>
          <p:cNvPr id="55" name="TextBox 47">
            <a:extLst>
              <a:ext uri="{FF2B5EF4-FFF2-40B4-BE49-F238E27FC236}">
                <a16:creationId xmlns:a16="http://schemas.microsoft.com/office/drawing/2014/main" id="{4D4C5D98-88EF-4BAC-8DE8-868674B55019}"/>
              </a:ext>
            </a:extLst>
          </p:cNvPr>
          <p:cNvSpPr txBox="1"/>
          <p:nvPr/>
        </p:nvSpPr>
        <p:spPr>
          <a:xfrm>
            <a:off x="6904611" y="6135892"/>
            <a:ext cx="4141652" cy="557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22"/>
              </a:lnSpc>
            </a:pPr>
            <a:r>
              <a:rPr lang="en-US" sz="3000" dirty="0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Fonctionnalité phare</a:t>
            </a:r>
          </a:p>
        </p:txBody>
      </p:sp>
      <p:grpSp>
        <p:nvGrpSpPr>
          <p:cNvPr id="56" name="Group 36">
            <a:extLst>
              <a:ext uri="{FF2B5EF4-FFF2-40B4-BE49-F238E27FC236}">
                <a16:creationId xmlns:a16="http://schemas.microsoft.com/office/drawing/2014/main" id="{665BC338-A890-4AB8-A8D9-47DBD8948EDE}"/>
              </a:ext>
            </a:extLst>
          </p:cNvPr>
          <p:cNvGrpSpPr/>
          <p:nvPr/>
        </p:nvGrpSpPr>
        <p:grpSpPr>
          <a:xfrm>
            <a:off x="6112242" y="7525354"/>
            <a:ext cx="458606" cy="528991"/>
            <a:chOff x="0" y="-79801"/>
            <a:chExt cx="611475" cy="705321"/>
          </a:xfrm>
        </p:grpSpPr>
        <p:grpSp>
          <p:nvGrpSpPr>
            <p:cNvPr id="57" name="Group 37">
              <a:extLst>
                <a:ext uri="{FF2B5EF4-FFF2-40B4-BE49-F238E27FC236}">
                  <a16:creationId xmlns:a16="http://schemas.microsoft.com/office/drawing/2014/main" id="{15C49CFB-F06D-459F-A85F-5FBFF9EACE92}"/>
                </a:ext>
              </a:extLst>
            </p:cNvPr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59" name="Freeform 38">
                <a:extLst>
                  <a:ext uri="{FF2B5EF4-FFF2-40B4-BE49-F238E27FC236}">
                    <a16:creationId xmlns:a16="http://schemas.microsoft.com/office/drawing/2014/main" id="{8A539354-4755-467D-B744-11288330858E}"/>
                  </a:ext>
                </a:extLst>
              </p:cNvPr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 sz="3000">
                  <a:latin typeface="Parkinsans" pitchFamily="2" charset="0"/>
                </a:endParaRPr>
              </a:p>
            </p:txBody>
          </p:sp>
          <p:sp>
            <p:nvSpPr>
              <p:cNvPr id="60" name="TextBox 39">
                <a:extLst>
                  <a:ext uri="{FF2B5EF4-FFF2-40B4-BE49-F238E27FC236}">
                    <a16:creationId xmlns:a16="http://schemas.microsoft.com/office/drawing/2014/main" id="{704CECED-5044-4A46-8D75-2E1CCD212717}"/>
                  </a:ext>
                </a:extLst>
              </p:cNvPr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 sz="3000">
                  <a:latin typeface="Parkinsans" pitchFamily="2" charset="0"/>
                </a:endParaRPr>
              </a:p>
            </p:txBody>
          </p:sp>
        </p:grpSp>
        <p:sp>
          <p:nvSpPr>
            <p:cNvPr id="58" name="TextBox 40">
              <a:extLst>
                <a:ext uri="{FF2B5EF4-FFF2-40B4-BE49-F238E27FC236}">
                  <a16:creationId xmlns:a16="http://schemas.microsoft.com/office/drawing/2014/main" id="{A3B8F2D5-579A-4FD2-BEC7-531E97B360C4}"/>
                </a:ext>
              </a:extLst>
            </p:cNvPr>
            <p:cNvSpPr txBox="1"/>
            <p:nvPr/>
          </p:nvSpPr>
          <p:spPr>
            <a:xfrm>
              <a:off x="152544" y="-79801"/>
              <a:ext cx="306388" cy="7053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2"/>
                </a:lnSpc>
              </a:pPr>
              <a:r>
                <a:rPr lang="en-US" sz="3000" dirty="0">
                  <a:solidFill>
                    <a:srgbClr val="FFFFFF"/>
                  </a:solidFill>
                  <a:latin typeface="Parkinsans" pitchFamily="2" charset="0"/>
                  <a:ea typeface="Akzidenz-Grotesk"/>
                  <a:cs typeface="Akzidenz-Grotesk"/>
                  <a:sym typeface="Akzidenz-Grotesk"/>
                </a:rPr>
                <a:t>9</a:t>
              </a:r>
            </a:p>
          </p:txBody>
        </p:sp>
      </p:grpSp>
      <p:sp>
        <p:nvSpPr>
          <p:cNvPr id="61" name="TextBox 48">
            <a:extLst>
              <a:ext uri="{FF2B5EF4-FFF2-40B4-BE49-F238E27FC236}">
                <a16:creationId xmlns:a16="http://schemas.microsoft.com/office/drawing/2014/main" id="{0E2D6AB5-A324-44A1-BBD7-9BFAEE0D23B2}"/>
              </a:ext>
            </a:extLst>
          </p:cNvPr>
          <p:cNvSpPr txBox="1"/>
          <p:nvPr/>
        </p:nvSpPr>
        <p:spPr>
          <a:xfrm>
            <a:off x="6813674" y="7546343"/>
            <a:ext cx="4098844" cy="5578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622"/>
              </a:lnSpc>
            </a:pPr>
            <a:r>
              <a:rPr lang="en-US" sz="3000" dirty="0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Axes d’améliorations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7">
            <a:extLst>
              <a:ext uri="{FF2B5EF4-FFF2-40B4-BE49-F238E27FC236}">
                <a16:creationId xmlns:a16="http://schemas.microsoft.com/office/drawing/2014/main" id="{F0714411-5C5A-416B-B269-5D0CB58AE68D}"/>
              </a:ext>
            </a:extLst>
          </p:cNvPr>
          <p:cNvSpPr/>
          <p:nvPr/>
        </p:nvSpPr>
        <p:spPr>
          <a:xfrm rot="172479">
            <a:off x="-3605299" y="6283828"/>
            <a:ext cx="6103518" cy="5277708"/>
          </a:xfrm>
          <a:custGeom>
            <a:avLst/>
            <a:gdLst/>
            <a:ahLst/>
            <a:cxnLst/>
            <a:rect l="l" t="t" r="r" b="b"/>
            <a:pathLst>
              <a:path w="6103518" h="5277708">
                <a:moveTo>
                  <a:pt x="0" y="0"/>
                </a:moveTo>
                <a:lnTo>
                  <a:pt x="6103518" y="0"/>
                </a:lnTo>
                <a:lnTo>
                  <a:pt x="6103518" y="5277708"/>
                </a:lnTo>
                <a:lnTo>
                  <a:pt x="0" y="52777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TextBox 16">
            <a:extLst>
              <a:ext uri="{FF2B5EF4-FFF2-40B4-BE49-F238E27FC236}">
                <a16:creationId xmlns:a16="http://schemas.microsoft.com/office/drawing/2014/main" id="{0E4D6D8C-99FA-4003-AAE9-5F7E48151398}"/>
              </a:ext>
            </a:extLst>
          </p:cNvPr>
          <p:cNvSpPr txBox="1"/>
          <p:nvPr/>
        </p:nvSpPr>
        <p:spPr>
          <a:xfrm>
            <a:off x="11007519" y="1461453"/>
            <a:ext cx="3339291" cy="16382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673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rkinsans" pitchFamily="2" charset="0"/>
                <a:ea typeface="Neue Machina Ultra-Bold"/>
                <a:cs typeface="Neue Machina Ultra-Bold"/>
                <a:sym typeface="Neue Machina Ultra-Bold"/>
              </a:rPr>
              <a:t>Panier validé :</a:t>
            </a:r>
          </a:p>
          <a:p>
            <a:pPr marL="0" marR="0" lvl="0" indent="0" algn="ctr" defTabSz="914400" rtl="0" eaLnBrk="1" fontAlgn="auto" latinLnBrk="0" hangingPunct="1">
              <a:lnSpc>
                <a:spcPts val="673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rkinsans" pitchFamily="2" charset="0"/>
                <a:ea typeface="Neue Machina Ultra-Bold"/>
                <a:cs typeface="Neue Machina Ultra-Bold"/>
                <a:sym typeface="Neue Machina Ultra-Bold"/>
              </a:rPr>
              <a:t>Stripe</a:t>
            </a:r>
          </a:p>
        </p:txBody>
      </p:sp>
      <p:grpSp>
        <p:nvGrpSpPr>
          <p:cNvPr id="16" name="Group 7">
            <a:extLst>
              <a:ext uri="{FF2B5EF4-FFF2-40B4-BE49-F238E27FC236}">
                <a16:creationId xmlns:a16="http://schemas.microsoft.com/office/drawing/2014/main" id="{B0751B85-FC96-4758-AFA5-A7FF515A7356}"/>
              </a:ext>
            </a:extLst>
          </p:cNvPr>
          <p:cNvGrpSpPr/>
          <p:nvPr/>
        </p:nvGrpSpPr>
        <p:grpSpPr>
          <a:xfrm>
            <a:off x="609600" y="323846"/>
            <a:ext cx="17123063" cy="993109"/>
            <a:chOff x="0" y="0"/>
            <a:chExt cx="3044731" cy="547463"/>
          </a:xfrm>
        </p:grpSpPr>
        <p:sp>
          <p:nvSpPr>
            <p:cNvPr id="17" name="Freeform 8">
              <a:extLst>
                <a:ext uri="{FF2B5EF4-FFF2-40B4-BE49-F238E27FC236}">
                  <a16:creationId xmlns:a16="http://schemas.microsoft.com/office/drawing/2014/main" id="{083D5CD3-1A2E-43E5-8822-13A44E6DEB34}"/>
                </a:ext>
              </a:extLst>
            </p:cNvPr>
            <p:cNvSpPr/>
            <p:nvPr/>
          </p:nvSpPr>
          <p:spPr>
            <a:xfrm>
              <a:off x="0" y="0"/>
              <a:ext cx="3044731" cy="547463"/>
            </a:xfrm>
            <a:custGeom>
              <a:avLst/>
              <a:gdLst/>
              <a:ahLst/>
              <a:cxnLst/>
              <a:rect l="l" t="t" r="r" b="b"/>
              <a:pathLst>
                <a:path w="3044731" h="547463">
                  <a:moveTo>
                    <a:pt x="0" y="0"/>
                  </a:moveTo>
                  <a:lnTo>
                    <a:pt x="3044731" y="0"/>
                  </a:lnTo>
                  <a:lnTo>
                    <a:pt x="3044731" y="547463"/>
                  </a:lnTo>
                  <a:lnTo>
                    <a:pt x="0" y="547463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" name="TextBox 9">
              <a:extLst>
                <a:ext uri="{FF2B5EF4-FFF2-40B4-BE49-F238E27FC236}">
                  <a16:creationId xmlns:a16="http://schemas.microsoft.com/office/drawing/2014/main" id="{5A76C256-27CD-4733-94BB-CC47A938F48A}"/>
                </a:ext>
              </a:extLst>
            </p:cNvPr>
            <p:cNvSpPr txBox="1"/>
            <p:nvPr/>
          </p:nvSpPr>
          <p:spPr>
            <a:xfrm>
              <a:off x="0" y="-76200"/>
              <a:ext cx="3044731" cy="6236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6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21" name="Group 10">
            <a:extLst>
              <a:ext uri="{FF2B5EF4-FFF2-40B4-BE49-F238E27FC236}">
                <a16:creationId xmlns:a16="http://schemas.microsoft.com/office/drawing/2014/main" id="{67349731-7D0A-4E5C-9A63-94391DE41654}"/>
              </a:ext>
            </a:extLst>
          </p:cNvPr>
          <p:cNvGrpSpPr/>
          <p:nvPr/>
        </p:nvGrpSpPr>
        <p:grpSpPr>
          <a:xfrm>
            <a:off x="1163553" y="542191"/>
            <a:ext cx="458606" cy="521553"/>
            <a:chOff x="0" y="-79801"/>
            <a:chExt cx="611475" cy="695404"/>
          </a:xfrm>
        </p:grpSpPr>
        <p:grpSp>
          <p:nvGrpSpPr>
            <p:cNvPr id="23" name="Group 11">
              <a:extLst>
                <a:ext uri="{FF2B5EF4-FFF2-40B4-BE49-F238E27FC236}">
                  <a16:creationId xmlns:a16="http://schemas.microsoft.com/office/drawing/2014/main" id="{EDAB2660-8CA9-4839-8B3A-359A2465A6F7}"/>
                </a:ext>
              </a:extLst>
            </p:cNvPr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26" name="Freeform 12">
                <a:extLst>
                  <a:ext uri="{FF2B5EF4-FFF2-40B4-BE49-F238E27FC236}">
                    <a16:creationId xmlns:a16="http://schemas.microsoft.com/office/drawing/2014/main" id="{A11E1A20-A4E5-4506-809F-029937E2E172}"/>
                  </a:ext>
                </a:extLst>
              </p:cNvPr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7" name="TextBox 13">
                <a:extLst>
                  <a:ext uri="{FF2B5EF4-FFF2-40B4-BE49-F238E27FC236}">
                    <a16:creationId xmlns:a16="http://schemas.microsoft.com/office/drawing/2014/main" id="{4BD490FC-901A-4856-BBB4-51061C731520}"/>
                  </a:ext>
                </a:extLst>
              </p:cNvPr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ts val="266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25" name="TextBox 14">
              <a:extLst>
                <a:ext uri="{FF2B5EF4-FFF2-40B4-BE49-F238E27FC236}">
                  <a16:creationId xmlns:a16="http://schemas.microsoft.com/office/drawing/2014/main" id="{66DCFD8E-1C94-42DC-A1C7-C92568415B2A}"/>
                </a:ext>
              </a:extLst>
            </p:cNvPr>
            <p:cNvSpPr txBox="1"/>
            <p:nvPr/>
          </p:nvSpPr>
          <p:spPr>
            <a:xfrm>
              <a:off x="152544" y="-79801"/>
              <a:ext cx="306388" cy="6954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4342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101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kzidenz-Grotesk"/>
                  <a:ea typeface="Akzidenz-Grotesk"/>
                  <a:cs typeface="Akzidenz-Grotesk"/>
                  <a:sym typeface="Akzidenz-Grotesk"/>
                </a:rPr>
                <a:t>7</a:t>
              </a:r>
            </a:p>
          </p:txBody>
        </p:sp>
      </p:grpSp>
      <p:sp>
        <p:nvSpPr>
          <p:cNvPr id="28" name="TextBox 16">
            <a:extLst>
              <a:ext uri="{FF2B5EF4-FFF2-40B4-BE49-F238E27FC236}">
                <a16:creationId xmlns:a16="http://schemas.microsoft.com/office/drawing/2014/main" id="{486A2534-D9F4-403C-A0E0-B94DE59CAE6A}"/>
              </a:ext>
            </a:extLst>
          </p:cNvPr>
          <p:cNvSpPr txBox="1"/>
          <p:nvPr/>
        </p:nvSpPr>
        <p:spPr>
          <a:xfrm>
            <a:off x="1855265" y="460951"/>
            <a:ext cx="10204184" cy="8560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673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rkinsans" pitchFamily="2" charset="0"/>
                <a:ea typeface="Neue Machina Ultra-Bold"/>
                <a:cs typeface="Neue Machina Ultra-Bold"/>
                <a:sym typeface="Neue Machina Ultra-Bold"/>
              </a:rPr>
              <a:t>Fonctionnalité phare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EADBF2C-93E0-4A4E-89B3-9E05FE54F3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620741"/>
            <a:ext cx="7366545" cy="5227871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66F08160-55CD-4BBE-95BD-EAD6DDCDC1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05724" y="4174688"/>
            <a:ext cx="10876331" cy="5715309"/>
          </a:xfrm>
          <a:prstGeom prst="rect">
            <a:avLst/>
          </a:prstGeom>
        </p:spPr>
      </p:pic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B8CB8BB0-7AA7-49B2-8F60-9BDDF5D91215}"/>
              </a:ext>
            </a:extLst>
          </p:cNvPr>
          <p:cNvCxnSpPr>
            <a:cxnSpLocks/>
          </p:cNvCxnSpPr>
          <p:nvPr/>
        </p:nvCxnSpPr>
        <p:spPr>
          <a:xfrm>
            <a:off x="6629400" y="4914900"/>
            <a:ext cx="507650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avec flèche 21">
            <a:extLst>
              <a:ext uri="{FF2B5EF4-FFF2-40B4-BE49-F238E27FC236}">
                <a16:creationId xmlns:a16="http://schemas.microsoft.com/office/drawing/2014/main" id="{2C1F86EA-F126-49D2-B173-6D2AAFB7C7DD}"/>
              </a:ext>
            </a:extLst>
          </p:cNvPr>
          <p:cNvCxnSpPr>
            <a:cxnSpLocks/>
          </p:cNvCxnSpPr>
          <p:nvPr/>
        </p:nvCxnSpPr>
        <p:spPr>
          <a:xfrm>
            <a:off x="7137050" y="7200900"/>
            <a:ext cx="0" cy="761999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10510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7">
            <a:extLst>
              <a:ext uri="{FF2B5EF4-FFF2-40B4-BE49-F238E27FC236}">
                <a16:creationId xmlns:a16="http://schemas.microsoft.com/office/drawing/2014/main" id="{F0714411-5C5A-416B-B269-5D0CB58AE68D}"/>
              </a:ext>
            </a:extLst>
          </p:cNvPr>
          <p:cNvSpPr/>
          <p:nvPr/>
        </p:nvSpPr>
        <p:spPr>
          <a:xfrm rot="172479">
            <a:off x="-3605299" y="6283828"/>
            <a:ext cx="6103518" cy="5277708"/>
          </a:xfrm>
          <a:custGeom>
            <a:avLst/>
            <a:gdLst/>
            <a:ahLst/>
            <a:cxnLst/>
            <a:rect l="l" t="t" r="r" b="b"/>
            <a:pathLst>
              <a:path w="6103518" h="5277708">
                <a:moveTo>
                  <a:pt x="0" y="0"/>
                </a:moveTo>
                <a:lnTo>
                  <a:pt x="6103518" y="0"/>
                </a:lnTo>
                <a:lnTo>
                  <a:pt x="6103518" y="5277708"/>
                </a:lnTo>
                <a:lnTo>
                  <a:pt x="0" y="52777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TextBox 16">
            <a:extLst>
              <a:ext uri="{FF2B5EF4-FFF2-40B4-BE49-F238E27FC236}">
                <a16:creationId xmlns:a16="http://schemas.microsoft.com/office/drawing/2014/main" id="{0E4D6D8C-99FA-4003-AAE9-5F7E48151398}"/>
              </a:ext>
            </a:extLst>
          </p:cNvPr>
          <p:cNvSpPr txBox="1"/>
          <p:nvPr/>
        </p:nvSpPr>
        <p:spPr>
          <a:xfrm>
            <a:off x="569321" y="2343167"/>
            <a:ext cx="4114800" cy="16382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673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rkinsans" pitchFamily="2" charset="0"/>
                <a:ea typeface="Neue Machina Ultra-Bold"/>
                <a:cs typeface="Neue Machina Ultra-Bold"/>
                <a:sym typeface="Neue Machina Ultra-Bold"/>
              </a:rPr>
              <a:t>Paiement</a:t>
            </a:r>
            <a:r>
              <a:rPr kumimoji="0" lang="en-US" sz="3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rkinsans" pitchFamily="2" charset="0"/>
                <a:ea typeface="Neue Machina Ultra-Bold"/>
                <a:cs typeface="Neue Machina Ultra-Bold"/>
                <a:sym typeface="Neue Machina Ultra-Bold"/>
              </a:rPr>
              <a:t> validé :</a:t>
            </a:r>
          </a:p>
          <a:p>
            <a:pPr marL="0" marR="0" lvl="0" indent="0" algn="ctr" defTabSz="914400" rtl="0" eaLnBrk="1" fontAlgn="auto" latinLnBrk="0" hangingPunct="1">
              <a:lnSpc>
                <a:spcPts val="673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500" b="1" dirty="0">
                <a:solidFill>
                  <a:srgbClr val="000000"/>
                </a:solidFill>
                <a:latin typeface="Parkinsans" pitchFamily="2" charset="0"/>
                <a:ea typeface="Neue Machina Ultra-Bold"/>
                <a:cs typeface="Neue Machina Ultra-Bold"/>
                <a:sym typeface="Neue Machina Ultra-Bold"/>
              </a:rPr>
              <a:t>success</a:t>
            </a:r>
            <a:endParaRPr kumimoji="0" lang="en-US" sz="35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arkinsans" pitchFamily="2" charset="0"/>
              <a:ea typeface="Neue Machina Ultra-Bold"/>
              <a:cs typeface="Neue Machina Ultra-Bold"/>
              <a:sym typeface="Neue Machina Ultra-Bold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BA3CBFC4-BC7B-484A-9F02-5D090C367A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1200" y="1620835"/>
            <a:ext cx="11125199" cy="7045330"/>
          </a:xfrm>
          <a:prstGeom prst="rect">
            <a:avLst/>
          </a:prstGeom>
        </p:spPr>
      </p:pic>
      <p:grpSp>
        <p:nvGrpSpPr>
          <p:cNvPr id="17" name="Group 7">
            <a:extLst>
              <a:ext uri="{FF2B5EF4-FFF2-40B4-BE49-F238E27FC236}">
                <a16:creationId xmlns:a16="http://schemas.microsoft.com/office/drawing/2014/main" id="{B812B2F5-35B3-4EFF-9026-619C8E860DE3}"/>
              </a:ext>
            </a:extLst>
          </p:cNvPr>
          <p:cNvGrpSpPr/>
          <p:nvPr/>
        </p:nvGrpSpPr>
        <p:grpSpPr>
          <a:xfrm>
            <a:off x="609600" y="323846"/>
            <a:ext cx="17123063" cy="993109"/>
            <a:chOff x="0" y="0"/>
            <a:chExt cx="3044731" cy="547463"/>
          </a:xfrm>
        </p:grpSpPr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3AC17C26-E02E-414E-AAED-0D84CFE7EE9A}"/>
                </a:ext>
              </a:extLst>
            </p:cNvPr>
            <p:cNvSpPr/>
            <p:nvPr/>
          </p:nvSpPr>
          <p:spPr>
            <a:xfrm>
              <a:off x="0" y="0"/>
              <a:ext cx="3044731" cy="547463"/>
            </a:xfrm>
            <a:custGeom>
              <a:avLst/>
              <a:gdLst/>
              <a:ahLst/>
              <a:cxnLst/>
              <a:rect l="l" t="t" r="r" b="b"/>
              <a:pathLst>
                <a:path w="3044731" h="547463">
                  <a:moveTo>
                    <a:pt x="0" y="0"/>
                  </a:moveTo>
                  <a:lnTo>
                    <a:pt x="3044731" y="0"/>
                  </a:lnTo>
                  <a:lnTo>
                    <a:pt x="3044731" y="547463"/>
                  </a:lnTo>
                  <a:lnTo>
                    <a:pt x="0" y="547463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" name="TextBox 9">
              <a:extLst>
                <a:ext uri="{FF2B5EF4-FFF2-40B4-BE49-F238E27FC236}">
                  <a16:creationId xmlns:a16="http://schemas.microsoft.com/office/drawing/2014/main" id="{8FA3FF9A-99C4-43F0-8206-22C43D37136D}"/>
                </a:ext>
              </a:extLst>
            </p:cNvPr>
            <p:cNvSpPr txBox="1"/>
            <p:nvPr/>
          </p:nvSpPr>
          <p:spPr>
            <a:xfrm>
              <a:off x="0" y="-76200"/>
              <a:ext cx="3044731" cy="6236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6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22" name="Group 10">
            <a:extLst>
              <a:ext uri="{FF2B5EF4-FFF2-40B4-BE49-F238E27FC236}">
                <a16:creationId xmlns:a16="http://schemas.microsoft.com/office/drawing/2014/main" id="{5FFA0F86-D491-4350-BD95-5A423F52E23E}"/>
              </a:ext>
            </a:extLst>
          </p:cNvPr>
          <p:cNvGrpSpPr/>
          <p:nvPr/>
        </p:nvGrpSpPr>
        <p:grpSpPr>
          <a:xfrm>
            <a:off x="1163553" y="542191"/>
            <a:ext cx="458606" cy="521553"/>
            <a:chOff x="0" y="-79801"/>
            <a:chExt cx="611475" cy="695404"/>
          </a:xfrm>
        </p:grpSpPr>
        <p:grpSp>
          <p:nvGrpSpPr>
            <p:cNvPr id="23" name="Group 11">
              <a:extLst>
                <a:ext uri="{FF2B5EF4-FFF2-40B4-BE49-F238E27FC236}">
                  <a16:creationId xmlns:a16="http://schemas.microsoft.com/office/drawing/2014/main" id="{744FA743-252D-42D7-874B-9FC3DFC99444}"/>
                </a:ext>
              </a:extLst>
            </p:cNvPr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25" name="Freeform 12">
                <a:extLst>
                  <a:ext uri="{FF2B5EF4-FFF2-40B4-BE49-F238E27FC236}">
                    <a16:creationId xmlns:a16="http://schemas.microsoft.com/office/drawing/2014/main" id="{22CCA2C7-25DD-4D8A-B151-BA815FF7EF5B}"/>
                  </a:ext>
                </a:extLst>
              </p:cNvPr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6" name="TextBox 13">
                <a:extLst>
                  <a:ext uri="{FF2B5EF4-FFF2-40B4-BE49-F238E27FC236}">
                    <a16:creationId xmlns:a16="http://schemas.microsoft.com/office/drawing/2014/main" id="{9D7BC6EE-4F83-4C72-B83B-CC1BF8715A7D}"/>
                  </a:ext>
                </a:extLst>
              </p:cNvPr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ts val="266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24" name="TextBox 14">
              <a:extLst>
                <a:ext uri="{FF2B5EF4-FFF2-40B4-BE49-F238E27FC236}">
                  <a16:creationId xmlns:a16="http://schemas.microsoft.com/office/drawing/2014/main" id="{051B3BE9-A0A8-4AE4-A22A-348D8F79E8DD}"/>
                </a:ext>
              </a:extLst>
            </p:cNvPr>
            <p:cNvSpPr txBox="1"/>
            <p:nvPr/>
          </p:nvSpPr>
          <p:spPr>
            <a:xfrm>
              <a:off x="152544" y="-79801"/>
              <a:ext cx="306388" cy="6954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4342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3101" dirty="0">
                  <a:solidFill>
                    <a:srgbClr val="FFFFFF"/>
                  </a:solidFill>
                  <a:latin typeface="Akzidenz-Grotesk"/>
                  <a:ea typeface="Akzidenz-Grotesk"/>
                  <a:cs typeface="Akzidenz-Grotesk"/>
                  <a:sym typeface="Akzidenz-Grotesk"/>
                </a:rPr>
                <a:t>7</a:t>
              </a:r>
              <a:endParaRPr kumimoji="0" lang="en-US" sz="3101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kzidenz-Grotesk"/>
                <a:ea typeface="Akzidenz-Grotesk"/>
                <a:cs typeface="Akzidenz-Grotesk"/>
                <a:sym typeface="Akzidenz-Grotesk"/>
              </a:endParaRPr>
            </a:p>
          </p:txBody>
        </p:sp>
      </p:grpSp>
      <p:sp>
        <p:nvSpPr>
          <p:cNvPr id="27" name="TextBox 16">
            <a:extLst>
              <a:ext uri="{FF2B5EF4-FFF2-40B4-BE49-F238E27FC236}">
                <a16:creationId xmlns:a16="http://schemas.microsoft.com/office/drawing/2014/main" id="{2DE9DE9A-B2A4-4639-A357-F49AA24B734B}"/>
              </a:ext>
            </a:extLst>
          </p:cNvPr>
          <p:cNvSpPr txBox="1"/>
          <p:nvPr/>
        </p:nvSpPr>
        <p:spPr>
          <a:xfrm>
            <a:off x="1855265" y="460951"/>
            <a:ext cx="10204184" cy="8560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673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rkinsans" pitchFamily="2" charset="0"/>
                <a:ea typeface="Neue Machina Ultra-Bold"/>
                <a:cs typeface="Neue Machina Ultra-Bold"/>
                <a:sym typeface="Neue Machina Ultra-Bold"/>
              </a:rPr>
              <a:t>Fonctionnalité phare</a:t>
            </a:r>
          </a:p>
        </p:txBody>
      </p:sp>
    </p:spTree>
    <p:extLst>
      <p:ext uri="{BB962C8B-B14F-4D97-AF65-F5344CB8AC3E}">
        <p14:creationId xmlns:p14="http://schemas.microsoft.com/office/powerpoint/2010/main" val="37928090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7">
            <a:extLst>
              <a:ext uri="{FF2B5EF4-FFF2-40B4-BE49-F238E27FC236}">
                <a16:creationId xmlns:a16="http://schemas.microsoft.com/office/drawing/2014/main" id="{F0714411-5C5A-416B-B269-5D0CB58AE68D}"/>
              </a:ext>
            </a:extLst>
          </p:cNvPr>
          <p:cNvSpPr/>
          <p:nvPr/>
        </p:nvSpPr>
        <p:spPr>
          <a:xfrm rot="172479">
            <a:off x="-3605299" y="6283828"/>
            <a:ext cx="6103518" cy="5277708"/>
          </a:xfrm>
          <a:custGeom>
            <a:avLst/>
            <a:gdLst/>
            <a:ahLst/>
            <a:cxnLst/>
            <a:rect l="l" t="t" r="r" b="b"/>
            <a:pathLst>
              <a:path w="6103518" h="5277708">
                <a:moveTo>
                  <a:pt x="0" y="0"/>
                </a:moveTo>
                <a:lnTo>
                  <a:pt x="6103518" y="0"/>
                </a:lnTo>
                <a:lnTo>
                  <a:pt x="6103518" y="5277708"/>
                </a:lnTo>
                <a:lnTo>
                  <a:pt x="0" y="52777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TextBox 16">
            <a:extLst>
              <a:ext uri="{FF2B5EF4-FFF2-40B4-BE49-F238E27FC236}">
                <a16:creationId xmlns:a16="http://schemas.microsoft.com/office/drawing/2014/main" id="{0E4D6D8C-99FA-4003-AAE9-5F7E48151398}"/>
              </a:ext>
            </a:extLst>
          </p:cNvPr>
          <p:cNvSpPr txBox="1"/>
          <p:nvPr/>
        </p:nvSpPr>
        <p:spPr>
          <a:xfrm>
            <a:off x="2044163" y="7429500"/>
            <a:ext cx="5105400" cy="16382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673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rkinsans" pitchFamily="2" charset="0"/>
                <a:ea typeface="Neue Machina Ultra-Bold"/>
                <a:cs typeface="Neue Machina Ultra-Bold"/>
                <a:sym typeface="Neue Machina Ultra-Bold"/>
              </a:rPr>
              <a:t>Paiement</a:t>
            </a:r>
            <a:r>
              <a:rPr kumimoji="0" lang="en-US" sz="3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rkinsans" pitchFamily="2" charset="0"/>
                <a:ea typeface="Neue Machina Ultra-Bold"/>
                <a:cs typeface="Neue Machina Ultra-Bold"/>
                <a:sym typeface="Neue Machina Ultra-Bold"/>
              </a:rPr>
              <a:t> validé :</a:t>
            </a:r>
          </a:p>
          <a:p>
            <a:pPr marL="0" marR="0" lvl="0" indent="0" algn="ctr" defTabSz="914400" rtl="0" eaLnBrk="1" fontAlgn="auto" latinLnBrk="0" hangingPunct="1">
              <a:lnSpc>
                <a:spcPts val="673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rkinsans" pitchFamily="2" charset="0"/>
                <a:ea typeface="Neue Machina Ultra-Bold"/>
                <a:cs typeface="Neue Machina Ultra-Bold"/>
                <a:sym typeface="Neue Machina Ultra-Bold"/>
              </a:rPr>
              <a:t>success / </a:t>
            </a:r>
            <a:r>
              <a:rPr kumimoji="0" lang="en-US" sz="35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rkinsans" pitchFamily="2" charset="0"/>
                <a:ea typeface="Neue Machina Ultra-Bold"/>
                <a:cs typeface="Neue Machina Ultra-Bold"/>
                <a:sym typeface="Neue Machina Ultra-Bold"/>
              </a:rPr>
              <a:t>commande</a:t>
            </a:r>
            <a:endParaRPr kumimoji="0" lang="en-US" sz="35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arkinsans" pitchFamily="2" charset="0"/>
              <a:ea typeface="Neue Machina Ultra-Bold"/>
              <a:cs typeface="Neue Machina Ultra-Bold"/>
              <a:sym typeface="Neue Machina Ultra-Bold"/>
            </a:endParaRPr>
          </a:p>
        </p:txBody>
      </p:sp>
      <p:grpSp>
        <p:nvGrpSpPr>
          <p:cNvPr id="17" name="Group 7">
            <a:extLst>
              <a:ext uri="{FF2B5EF4-FFF2-40B4-BE49-F238E27FC236}">
                <a16:creationId xmlns:a16="http://schemas.microsoft.com/office/drawing/2014/main" id="{B812B2F5-35B3-4EFF-9026-619C8E860DE3}"/>
              </a:ext>
            </a:extLst>
          </p:cNvPr>
          <p:cNvGrpSpPr/>
          <p:nvPr/>
        </p:nvGrpSpPr>
        <p:grpSpPr>
          <a:xfrm>
            <a:off x="609600" y="323846"/>
            <a:ext cx="17123063" cy="993109"/>
            <a:chOff x="0" y="0"/>
            <a:chExt cx="3044731" cy="547463"/>
          </a:xfrm>
        </p:grpSpPr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3AC17C26-E02E-414E-AAED-0D84CFE7EE9A}"/>
                </a:ext>
              </a:extLst>
            </p:cNvPr>
            <p:cNvSpPr/>
            <p:nvPr/>
          </p:nvSpPr>
          <p:spPr>
            <a:xfrm>
              <a:off x="0" y="0"/>
              <a:ext cx="3044731" cy="547463"/>
            </a:xfrm>
            <a:custGeom>
              <a:avLst/>
              <a:gdLst/>
              <a:ahLst/>
              <a:cxnLst/>
              <a:rect l="l" t="t" r="r" b="b"/>
              <a:pathLst>
                <a:path w="3044731" h="547463">
                  <a:moveTo>
                    <a:pt x="0" y="0"/>
                  </a:moveTo>
                  <a:lnTo>
                    <a:pt x="3044731" y="0"/>
                  </a:lnTo>
                  <a:lnTo>
                    <a:pt x="3044731" y="547463"/>
                  </a:lnTo>
                  <a:lnTo>
                    <a:pt x="0" y="547463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" name="TextBox 9">
              <a:extLst>
                <a:ext uri="{FF2B5EF4-FFF2-40B4-BE49-F238E27FC236}">
                  <a16:creationId xmlns:a16="http://schemas.microsoft.com/office/drawing/2014/main" id="{8FA3FF9A-99C4-43F0-8206-22C43D37136D}"/>
                </a:ext>
              </a:extLst>
            </p:cNvPr>
            <p:cNvSpPr txBox="1"/>
            <p:nvPr/>
          </p:nvSpPr>
          <p:spPr>
            <a:xfrm>
              <a:off x="0" y="-76200"/>
              <a:ext cx="3044731" cy="6236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6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22" name="Group 10">
            <a:extLst>
              <a:ext uri="{FF2B5EF4-FFF2-40B4-BE49-F238E27FC236}">
                <a16:creationId xmlns:a16="http://schemas.microsoft.com/office/drawing/2014/main" id="{5FFA0F86-D491-4350-BD95-5A423F52E23E}"/>
              </a:ext>
            </a:extLst>
          </p:cNvPr>
          <p:cNvGrpSpPr/>
          <p:nvPr/>
        </p:nvGrpSpPr>
        <p:grpSpPr>
          <a:xfrm>
            <a:off x="1163553" y="542191"/>
            <a:ext cx="458606" cy="521553"/>
            <a:chOff x="0" y="-79801"/>
            <a:chExt cx="611475" cy="695404"/>
          </a:xfrm>
        </p:grpSpPr>
        <p:grpSp>
          <p:nvGrpSpPr>
            <p:cNvPr id="23" name="Group 11">
              <a:extLst>
                <a:ext uri="{FF2B5EF4-FFF2-40B4-BE49-F238E27FC236}">
                  <a16:creationId xmlns:a16="http://schemas.microsoft.com/office/drawing/2014/main" id="{744FA743-252D-42D7-874B-9FC3DFC99444}"/>
                </a:ext>
              </a:extLst>
            </p:cNvPr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25" name="Freeform 12">
                <a:extLst>
                  <a:ext uri="{FF2B5EF4-FFF2-40B4-BE49-F238E27FC236}">
                    <a16:creationId xmlns:a16="http://schemas.microsoft.com/office/drawing/2014/main" id="{22CCA2C7-25DD-4D8A-B151-BA815FF7EF5B}"/>
                  </a:ext>
                </a:extLst>
              </p:cNvPr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6" name="TextBox 13">
                <a:extLst>
                  <a:ext uri="{FF2B5EF4-FFF2-40B4-BE49-F238E27FC236}">
                    <a16:creationId xmlns:a16="http://schemas.microsoft.com/office/drawing/2014/main" id="{9D7BC6EE-4F83-4C72-B83B-CC1BF8715A7D}"/>
                  </a:ext>
                </a:extLst>
              </p:cNvPr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ts val="266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24" name="TextBox 14">
              <a:extLst>
                <a:ext uri="{FF2B5EF4-FFF2-40B4-BE49-F238E27FC236}">
                  <a16:creationId xmlns:a16="http://schemas.microsoft.com/office/drawing/2014/main" id="{051B3BE9-A0A8-4AE4-A22A-348D8F79E8DD}"/>
                </a:ext>
              </a:extLst>
            </p:cNvPr>
            <p:cNvSpPr txBox="1"/>
            <p:nvPr/>
          </p:nvSpPr>
          <p:spPr>
            <a:xfrm>
              <a:off x="152544" y="-79801"/>
              <a:ext cx="306388" cy="6954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4342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101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kzidenz-Grotesk"/>
                  <a:ea typeface="Akzidenz-Grotesk"/>
                  <a:cs typeface="Akzidenz-Grotesk"/>
                  <a:sym typeface="Akzidenz-Grotesk"/>
                </a:rPr>
                <a:t>7</a:t>
              </a:r>
            </a:p>
          </p:txBody>
        </p:sp>
      </p:grpSp>
      <p:sp>
        <p:nvSpPr>
          <p:cNvPr id="27" name="TextBox 16">
            <a:extLst>
              <a:ext uri="{FF2B5EF4-FFF2-40B4-BE49-F238E27FC236}">
                <a16:creationId xmlns:a16="http://schemas.microsoft.com/office/drawing/2014/main" id="{2DE9DE9A-B2A4-4639-A357-F49AA24B734B}"/>
              </a:ext>
            </a:extLst>
          </p:cNvPr>
          <p:cNvSpPr txBox="1"/>
          <p:nvPr/>
        </p:nvSpPr>
        <p:spPr>
          <a:xfrm>
            <a:off x="1855265" y="460951"/>
            <a:ext cx="10204184" cy="8560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673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rkinsans" pitchFamily="2" charset="0"/>
                <a:ea typeface="Neue Machina Ultra-Bold"/>
                <a:cs typeface="Neue Machina Ultra-Bold"/>
                <a:sym typeface="Neue Machina Ultra-Bold"/>
              </a:rPr>
              <a:t>Fonctionnalité phare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51AD1A66-29E5-430A-B292-98BDA7858D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199" y="1866486"/>
            <a:ext cx="7500021" cy="3967402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796C6EE9-AE0D-420B-8353-1ABE0ECF24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93849" y="1454060"/>
            <a:ext cx="7764773" cy="6351616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98D30B5F-01FF-4C15-960C-1C8B6BAC19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67886" y="7877094"/>
            <a:ext cx="7764777" cy="2086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1165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7">
            <a:extLst>
              <a:ext uri="{FF2B5EF4-FFF2-40B4-BE49-F238E27FC236}">
                <a16:creationId xmlns:a16="http://schemas.microsoft.com/office/drawing/2014/main" id="{F0714411-5C5A-416B-B269-5D0CB58AE68D}"/>
              </a:ext>
            </a:extLst>
          </p:cNvPr>
          <p:cNvSpPr/>
          <p:nvPr/>
        </p:nvSpPr>
        <p:spPr>
          <a:xfrm rot="172479">
            <a:off x="-3605299" y="6283828"/>
            <a:ext cx="6103518" cy="5277708"/>
          </a:xfrm>
          <a:custGeom>
            <a:avLst/>
            <a:gdLst/>
            <a:ahLst/>
            <a:cxnLst/>
            <a:rect l="l" t="t" r="r" b="b"/>
            <a:pathLst>
              <a:path w="6103518" h="5277708">
                <a:moveTo>
                  <a:pt x="0" y="0"/>
                </a:moveTo>
                <a:lnTo>
                  <a:pt x="6103518" y="0"/>
                </a:lnTo>
                <a:lnTo>
                  <a:pt x="6103518" y="5277708"/>
                </a:lnTo>
                <a:lnTo>
                  <a:pt x="0" y="52777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TextBox 16">
            <a:extLst>
              <a:ext uri="{FF2B5EF4-FFF2-40B4-BE49-F238E27FC236}">
                <a16:creationId xmlns:a16="http://schemas.microsoft.com/office/drawing/2014/main" id="{0E4D6D8C-99FA-4003-AAE9-5F7E48151398}"/>
              </a:ext>
            </a:extLst>
          </p:cNvPr>
          <p:cNvSpPr txBox="1"/>
          <p:nvPr/>
        </p:nvSpPr>
        <p:spPr>
          <a:xfrm>
            <a:off x="4191000" y="9207410"/>
            <a:ext cx="3913547" cy="7790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673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rkinsans" pitchFamily="2" charset="0"/>
                <a:ea typeface="Neue Machina Ultra-Bold"/>
                <a:cs typeface="Neue Machina Ultra-Bold"/>
                <a:sym typeface="Neue Machina Ultra-Bold"/>
              </a:rPr>
              <a:t>Paiement validé</a:t>
            </a:r>
          </a:p>
        </p:txBody>
      </p:sp>
      <p:grpSp>
        <p:nvGrpSpPr>
          <p:cNvPr id="17" name="Group 7">
            <a:extLst>
              <a:ext uri="{FF2B5EF4-FFF2-40B4-BE49-F238E27FC236}">
                <a16:creationId xmlns:a16="http://schemas.microsoft.com/office/drawing/2014/main" id="{B812B2F5-35B3-4EFF-9026-619C8E860DE3}"/>
              </a:ext>
            </a:extLst>
          </p:cNvPr>
          <p:cNvGrpSpPr/>
          <p:nvPr/>
        </p:nvGrpSpPr>
        <p:grpSpPr>
          <a:xfrm>
            <a:off x="609600" y="323846"/>
            <a:ext cx="17123063" cy="993109"/>
            <a:chOff x="0" y="0"/>
            <a:chExt cx="3044731" cy="547463"/>
          </a:xfrm>
        </p:grpSpPr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3AC17C26-E02E-414E-AAED-0D84CFE7EE9A}"/>
                </a:ext>
              </a:extLst>
            </p:cNvPr>
            <p:cNvSpPr/>
            <p:nvPr/>
          </p:nvSpPr>
          <p:spPr>
            <a:xfrm>
              <a:off x="0" y="0"/>
              <a:ext cx="3044731" cy="547463"/>
            </a:xfrm>
            <a:custGeom>
              <a:avLst/>
              <a:gdLst/>
              <a:ahLst/>
              <a:cxnLst/>
              <a:rect l="l" t="t" r="r" b="b"/>
              <a:pathLst>
                <a:path w="3044731" h="547463">
                  <a:moveTo>
                    <a:pt x="0" y="0"/>
                  </a:moveTo>
                  <a:lnTo>
                    <a:pt x="3044731" y="0"/>
                  </a:lnTo>
                  <a:lnTo>
                    <a:pt x="3044731" y="547463"/>
                  </a:lnTo>
                  <a:lnTo>
                    <a:pt x="0" y="547463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" name="TextBox 9">
              <a:extLst>
                <a:ext uri="{FF2B5EF4-FFF2-40B4-BE49-F238E27FC236}">
                  <a16:creationId xmlns:a16="http://schemas.microsoft.com/office/drawing/2014/main" id="{8FA3FF9A-99C4-43F0-8206-22C43D37136D}"/>
                </a:ext>
              </a:extLst>
            </p:cNvPr>
            <p:cNvSpPr txBox="1"/>
            <p:nvPr/>
          </p:nvSpPr>
          <p:spPr>
            <a:xfrm>
              <a:off x="0" y="-76200"/>
              <a:ext cx="3044731" cy="6236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6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22" name="Group 10">
            <a:extLst>
              <a:ext uri="{FF2B5EF4-FFF2-40B4-BE49-F238E27FC236}">
                <a16:creationId xmlns:a16="http://schemas.microsoft.com/office/drawing/2014/main" id="{5FFA0F86-D491-4350-BD95-5A423F52E23E}"/>
              </a:ext>
            </a:extLst>
          </p:cNvPr>
          <p:cNvGrpSpPr/>
          <p:nvPr/>
        </p:nvGrpSpPr>
        <p:grpSpPr>
          <a:xfrm>
            <a:off x="1163553" y="542191"/>
            <a:ext cx="458606" cy="521553"/>
            <a:chOff x="0" y="-79801"/>
            <a:chExt cx="611475" cy="695404"/>
          </a:xfrm>
        </p:grpSpPr>
        <p:grpSp>
          <p:nvGrpSpPr>
            <p:cNvPr id="23" name="Group 11">
              <a:extLst>
                <a:ext uri="{FF2B5EF4-FFF2-40B4-BE49-F238E27FC236}">
                  <a16:creationId xmlns:a16="http://schemas.microsoft.com/office/drawing/2014/main" id="{744FA743-252D-42D7-874B-9FC3DFC99444}"/>
                </a:ext>
              </a:extLst>
            </p:cNvPr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25" name="Freeform 12">
                <a:extLst>
                  <a:ext uri="{FF2B5EF4-FFF2-40B4-BE49-F238E27FC236}">
                    <a16:creationId xmlns:a16="http://schemas.microsoft.com/office/drawing/2014/main" id="{22CCA2C7-25DD-4D8A-B151-BA815FF7EF5B}"/>
                  </a:ext>
                </a:extLst>
              </p:cNvPr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6" name="TextBox 13">
                <a:extLst>
                  <a:ext uri="{FF2B5EF4-FFF2-40B4-BE49-F238E27FC236}">
                    <a16:creationId xmlns:a16="http://schemas.microsoft.com/office/drawing/2014/main" id="{9D7BC6EE-4F83-4C72-B83B-CC1BF8715A7D}"/>
                  </a:ext>
                </a:extLst>
              </p:cNvPr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ts val="266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24" name="TextBox 14">
              <a:extLst>
                <a:ext uri="{FF2B5EF4-FFF2-40B4-BE49-F238E27FC236}">
                  <a16:creationId xmlns:a16="http://schemas.microsoft.com/office/drawing/2014/main" id="{051B3BE9-A0A8-4AE4-A22A-348D8F79E8DD}"/>
                </a:ext>
              </a:extLst>
            </p:cNvPr>
            <p:cNvSpPr txBox="1"/>
            <p:nvPr/>
          </p:nvSpPr>
          <p:spPr>
            <a:xfrm>
              <a:off x="152544" y="-79801"/>
              <a:ext cx="306388" cy="6954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4342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101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kzidenz-Grotesk"/>
                  <a:ea typeface="Akzidenz-Grotesk"/>
                  <a:cs typeface="Akzidenz-Grotesk"/>
                  <a:sym typeface="Akzidenz-Grotesk"/>
                </a:rPr>
                <a:t>7</a:t>
              </a:r>
            </a:p>
          </p:txBody>
        </p:sp>
      </p:grpSp>
      <p:sp>
        <p:nvSpPr>
          <p:cNvPr id="27" name="TextBox 16">
            <a:extLst>
              <a:ext uri="{FF2B5EF4-FFF2-40B4-BE49-F238E27FC236}">
                <a16:creationId xmlns:a16="http://schemas.microsoft.com/office/drawing/2014/main" id="{2DE9DE9A-B2A4-4639-A357-F49AA24B734B}"/>
              </a:ext>
            </a:extLst>
          </p:cNvPr>
          <p:cNvSpPr txBox="1"/>
          <p:nvPr/>
        </p:nvSpPr>
        <p:spPr>
          <a:xfrm>
            <a:off x="1855265" y="460951"/>
            <a:ext cx="10204184" cy="8560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673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rkinsans" pitchFamily="2" charset="0"/>
                <a:ea typeface="Neue Machina Ultra-Bold"/>
                <a:cs typeface="Neue Machina Ultra-Bold"/>
                <a:sym typeface="Neue Machina Ultra-Bold"/>
              </a:rPr>
              <a:t>Fonctionnalité phare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0470BB12-6217-4244-8BE1-3C897404DD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" y="1866900"/>
            <a:ext cx="8633829" cy="5410200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CF5A4BD8-3229-4A62-9223-C0BD8B8F52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90940" y="1714499"/>
            <a:ext cx="8239859" cy="7372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100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80238" y="762181"/>
            <a:ext cx="16458730" cy="1119867"/>
            <a:chOff x="0" y="0"/>
            <a:chExt cx="4334809" cy="29494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34809" cy="294944"/>
            </a:xfrm>
            <a:custGeom>
              <a:avLst/>
              <a:gdLst/>
              <a:ahLst/>
              <a:cxnLst/>
              <a:rect l="l" t="t" r="r" b="b"/>
              <a:pathLst>
                <a:path w="4334809" h="294944">
                  <a:moveTo>
                    <a:pt x="0" y="0"/>
                  </a:moveTo>
                  <a:lnTo>
                    <a:pt x="4334809" y="0"/>
                  </a:lnTo>
                  <a:lnTo>
                    <a:pt x="4334809" y="294944"/>
                  </a:lnTo>
                  <a:lnTo>
                    <a:pt x="0" y="294944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4334809" cy="3711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896038" y="1063172"/>
            <a:ext cx="458606" cy="521553"/>
            <a:chOff x="0" y="-79801"/>
            <a:chExt cx="611475" cy="695404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sp>
          <p:nvSpPr>
            <p:cNvPr id="9" name="TextBox 9"/>
            <p:cNvSpPr txBox="1"/>
            <p:nvPr/>
          </p:nvSpPr>
          <p:spPr>
            <a:xfrm>
              <a:off x="152544" y="-79801"/>
              <a:ext cx="306388" cy="6954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2"/>
                </a:lnSpc>
              </a:pPr>
              <a:r>
                <a:rPr lang="en-US" sz="3101" dirty="0">
                  <a:solidFill>
                    <a:srgbClr val="FFFFFF"/>
                  </a:solidFill>
                  <a:latin typeface="Akzidenz-Grotesk"/>
                  <a:ea typeface="Akzidenz-Grotesk"/>
                  <a:cs typeface="Akzidenz-Grotesk"/>
                  <a:sym typeface="Akzidenz-Grotesk"/>
                </a:rPr>
                <a:t>8</a:t>
              </a:r>
            </a:p>
          </p:txBody>
        </p:sp>
      </p:grpSp>
      <p:sp>
        <p:nvSpPr>
          <p:cNvPr id="10" name="Freeform 10"/>
          <p:cNvSpPr/>
          <p:nvPr/>
        </p:nvSpPr>
        <p:spPr>
          <a:xfrm rot="5400000">
            <a:off x="-2549961" y="-1054650"/>
            <a:ext cx="7620667" cy="6148567"/>
          </a:xfrm>
          <a:custGeom>
            <a:avLst/>
            <a:gdLst/>
            <a:ahLst/>
            <a:cxnLst/>
            <a:rect l="l" t="t" r="r" b="b"/>
            <a:pathLst>
              <a:path w="7620667" h="6148567">
                <a:moveTo>
                  <a:pt x="0" y="0"/>
                </a:moveTo>
                <a:lnTo>
                  <a:pt x="7620667" y="0"/>
                </a:lnTo>
                <a:lnTo>
                  <a:pt x="7620667" y="6148567"/>
                </a:lnTo>
                <a:lnTo>
                  <a:pt x="0" y="61485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dirty="0"/>
          </a:p>
        </p:txBody>
      </p:sp>
      <p:sp>
        <p:nvSpPr>
          <p:cNvPr id="11" name="Freeform 11"/>
          <p:cNvSpPr/>
          <p:nvPr/>
        </p:nvSpPr>
        <p:spPr>
          <a:xfrm>
            <a:off x="1024011" y="8093527"/>
            <a:ext cx="10826406" cy="726432"/>
          </a:xfrm>
          <a:custGeom>
            <a:avLst/>
            <a:gdLst/>
            <a:ahLst/>
            <a:cxnLst/>
            <a:rect l="l" t="t" r="r" b="b"/>
            <a:pathLst>
              <a:path w="11301259" h="932354">
                <a:moveTo>
                  <a:pt x="0" y="0"/>
                </a:moveTo>
                <a:lnTo>
                  <a:pt x="11301259" y="0"/>
                </a:lnTo>
                <a:lnTo>
                  <a:pt x="11301259" y="932354"/>
                </a:lnTo>
                <a:lnTo>
                  <a:pt x="0" y="93235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5" name="TextBox 15"/>
          <p:cNvSpPr txBox="1"/>
          <p:nvPr/>
        </p:nvSpPr>
        <p:spPr>
          <a:xfrm>
            <a:off x="1741223" y="2442720"/>
            <a:ext cx="3396929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299"/>
              </a:lnSpc>
            </a:pPr>
            <a:r>
              <a:rPr lang="en-US" sz="4500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Faille XSS</a:t>
            </a: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3A947D4C-8362-40C2-BCBD-95BB6591DD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4064" y="2552700"/>
            <a:ext cx="11272706" cy="4119744"/>
          </a:xfrm>
          <a:prstGeom prst="rect">
            <a:avLst/>
          </a:prstGeom>
        </p:spPr>
      </p:pic>
      <p:sp>
        <p:nvSpPr>
          <p:cNvPr id="19" name="TextBox 16">
            <a:extLst>
              <a:ext uri="{FF2B5EF4-FFF2-40B4-BE49-F238E27FC236}">
                <a16:creationId xmlns:a16="http://schemas.microsoft.com/office/drawing/2014/main" id="{533BA953-CD28-4898-A470-A521C7076562}"/>
              </a:ext>
            </a:extLst>
          </p:cNvPr>
          <p:cNvSpPr txBox="1"/>
          <p:nvPr/>
        </p:nvSpPr>
        <p:spPr>
          <a:xfrm>
            <a:off x="2590800" y="5228351"/>
            <a:ext cx="3339291" cy="7790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673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500" b="1" dirty="0">
                <a:solidFill>
                  <a:srgbClr val="000000"/>
                </a:solidFill>
                <a:latin typeface="Parkinsans" pitchFamily="2" charset="0"/>
                <a:ea typeface="Neue Machina Ultra-Bold"/>
                <a:cs typeface="Neue Machina Ultra-Bold"/>
                <a:sym typeface="Neue Machina Ultra-Bold"/>
              </a:rPr>
              <a:t>Entrée -&gt;</a:t>
            </a:r>
            <a:endParaRPr kumimoji="0" lang="en-US" sz="35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arkinsans" pitchFamily="2" charset="0"/>
              <a:ea typeface="Neue Machina Ultra-Bold"/>
              <a:cs typeface="Neue Machina Ultra-Bold"/>
              <a:sym typeface="Neue Machina Ultra-Bold"/>
            </a:endParaRPr>
          </a:p>
        </p:txBody>
      </p:sp>
      <p:sp>
        <p:nvSpPr>
          <p:cNvPr id="20" name="TextBox 16">
            <a:extLst>
              <a:ext uri="{FF2B5EF4-FFF2-40B4-BE49-F238E27FC236}">
                <a16:creationId xmlns:a16="http://schemas.microsoft.com/office/drawing/2014/main" id="{6D819ECB-8D4A-4109-B5B0-9783E24D3984}"/>
              </a:ext>
            </a:extLst>
          </p:cNvPr>
          <p:cNvSpPr txBox="1"/>
          <p:nvPr/>
        </p:nvSpPr>
        <p:spPr>
          <a:xfrm>
            <a:off x="13030200" y="7969670"/>
            <a:ext cx="3339291" cy="7790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673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500" b="1" dirty="0">
                <a:solidFill>
                  <a:srgbClr val="000000"/>
                </a:solidFill>
                <a:latin typeface="Parkinsans" pitchFamily="2" charset="0"/>
                <a:ea typeface="Neue Machina Ultra-Bold"/>
                <a:cs typeface="Neue Machina Ultra-Bold"/>
                <a:sym typeface="Neue Machina Ultra-Bold"/>
              </a:rPr>
              <a:t>&lt;- Sortie</a:t>
            </a:r>
            <a:endParaRPr kumimoji="0" lang="en-US" sz="35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arkinsans" pitchFamily="2" charset="0"/>
              <a:ea typeface="Neue Machina Ultra-Bold"/>
              <a:cs typeface="Neue Machina Ultra-Bold"/>
              <a:sym typeface="Neue Machina Ultra-Bold"/>
            </a:endParaRPr>
          </a:p>
        </p:txBody>
      </p:sp>
      <p:sp>
        <p:nvSpPr>
          <p:cNvPr id="21" name="TextBox 14">
            <a:extLst>
              <a:ext uri="{FF2B5EF4-FFF2-40B4-BE49-F238E27FC236}">
                <a16:creationId xmlns:a16="http://schemas.microsoft.com/office/drawing/2014/main" id="{22FB1194-1A44-489F-BFF0-199B69F1A027}"/>
              </a:ext>
            </a:extLst>
          </p:cNvPr>
          <p:cNvSpPr txBox="1"/>
          <p:nvPr/>
        </p:nvSpPr>
        <p:spPr>
          <a:xfrm>
            <a:off x="2817135" y="857250"/>
            <a:ext cx="6793858" cy="8175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299"/>
              </a:lnSpc>
            </a:pPr>
            <a:r>
              <a:rPr lang="en-US" sz="5500" b="1" dirty="0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Sécurité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80238" y="762181"/>
            <a:ext cx="16458730" cy="1119867"/>
            <a:chOff x="0" y="0"/>
            <a:chExt cx="4334809" cy="29494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34809" cy="294944"/>
            </a:xfrm>
            <a:custGeom>
              <a:avLst/>
              <a:gdLst/>
              <a:ahLst/>
              <a:cxnLst/>
              <a:rect l="l" t="t" r="r" b="b"/>
              <a:pathLst>
                <a:path w="4334809" h="294944">
                  <a:moveTo>
                    <a:pt x="0" y="0"/>
                  </a:moveTo>
                  <a:lnTo>
                    <a:pt x="4334809" y="0"/>
                  </a:lnTo>
                  <a:lnTo>
                    <a:pt x="4334809" y="294944"/>
                  </a:lnTo>
                  <a:lnTo>
                    <a:pt x="0" y="294944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4334809" cy="3711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6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896038" y="1063172"/>
            <a:ext cx="458606" cy="521553"/>
            <a:chOff x="0" y="-79801"/>
            <a:chExt cx="611475" cy="695404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ts val="266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9" name="TextBox 9"/>
            <p:cNvSpPr txBox="1"/>
            <p:nvPr/>
          </p:nvSpPr>
          <p:spPr>
            <a:xfrm>
              <a:off x="152544" y="-79801"/>
              <a:ext cx="306388" cy="6954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4342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101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kzidenz-Grotesk"/>
                  <a:ea typeface="Akzidenz-Grotesk"/>
                  <a:cs typeface="Akzidenz-Grotesk"/>
                  <a:sym typeface="Akzidenz-Grotesk"/>
                </a:rPr>
                <a:t>8</a:t>
              </a:r>
            </a:p>
          </p:txBody>
        </p:sp>
      </p:grpSp>
      <p:sp>
        <p:nvSpPr>
          <p:cNvPr id="10" name="Freeform 10"/>
          <p:cNvSpPr/>
          <p:nvPr/>
        </p:nvSpPr>
        <p:spPr>
          <a:xfrm rot="5400000">
            <a:off x="-2468021" y="-978450"/>
            <a:ext cx="7620667" cy="6148567"/>
          </a:xfrm>
          <a:custGeom>
            <a:avLst/>
            <a:gdLst/>
            <a:ahLst/>
            <a:cxnLst/>
            <a:rect l="l" t="t" r="r" b="b"/>
            <a:pathLst>
              <a:path w="7620667" h="6148567">
                <a:moveTo>
                  <a:pt x="0" y="0"/>
                </a:moveTo>
                <a:lnTo>
                  <a:pt x="7620667" y="0"/>
                </a:lnTo>
                <a:lnTo>
                  <a:pt x="7620667" y="6148567"/>
                </a:lnTo>
                <a:lnTo>
                  <a:pt x="0" y="61485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Freeform 12"/>
          <p:cNvSpPr/>
          <p:nvPr/>
        </p:nvSpPr>
        <p:spPr>
          <a:xfrm>
            <a:off x="6714216" y="2627857"/>
            <a:ext cx="8560850" cy="922897"/>
          </a:xfrm>
          <a:custGeom>
            <a:avLst/>
            <a:gdLst/>
            <a:ahLst/>
            <a:cxnLst/>
            <a:rect l="l" t="t" r="r" b="b"/>
            <a:pathLst>
              <a:path w="8560850" h="922897">
                <a:moveTo>
                  <a:pt x="0" y="0"/>
                </a:moveTo>
                <a:lnTo>
                  <a:pt x="8560850" y="0"/>
                </a:lnTo>
                <a:lnTo>
                  <a:pt x="8560850" y="922897"/>
                </a:lnTo>
                <a:lnTo>
                  <a:pt x="0" y="92289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30915" b="-15998"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2240237" y="2705100"/>
            <a:ext cx="3396929" cy="7627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ts val="62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kzidenz-Grotesk"/>
                <a:ea typeface="Akzidenz-Grotesk"/>
                <a:cs typeface="Akzidenz-Grotesk"/>
                <a:sym typeface="Akzidenz-Grotesk"/>
              </a:rPr>
              <a:t>Faille CSRF</a:t>
            </a:r>
          </a:p>
        </p:txBody>
      </p:sp>
      <p:sp>
        <p:nvSpPr>
          <p:cNvPr id="18" name="TextBox 16">
            <a:extLst>
              <a:ext uri="{FF2B5EF4-FFF2-40B4-BE49-F238E27FC236}">
                <a16:creationId xmlns:a16="http://schemas.microsoft.com/office/drawing/2014/main" id="{303E09A7-7DF5-4414-B628-61CE18F89B6D}"/>
              </a:ext>
            </a:extLst>
          </p:cNvPr>
          <p:cNvSpPr txBox="1"/>
          <p:nvPr/>
        </p:nvSpPr>
        <p:spPr>
          <a:xfrm>
            <a:off x="10439400" y="3681158"/>
            <a:ext cx="838200" cy="7790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673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500" b="1" dirty="0">
                <a:solidFill>
                  <a:srgbClr val="000000"/>
                </a:solidFill>
                <a:latin typeface="Parkinsans" pitchFamily="2" charset="0"/>
                <a:ea typeface="Neue Machina Ultra-Bold"/>
                <a:cs typeface="Neue Machina Ultra-Bold"/>
                <a:sym typeface="Neue Machina Ultra-Bold"/>
              </a:rPr>
              <a:t>ou</a:t>
            </a:r>
            <a:endParaRPr kumimoji="0" lang="en-US" sz="35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arkinsans" pitchFamily="2" charset="0"/>
              <a:ea typeface="Neue Machina Ultra-Bold"/>
              <a:cs typeface="Neue Machina Ultra-Bold"/>
              <a:sym typeface="Neue Machina Ultra-Bold"/>
            </a:endParaRP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0732A49B-8944-47DF-835E-AE292F2A64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37166" y="4835572"/>
            <a:ext cx="11418426" cy="661628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23B76ED0-5BB2-84D1-1EE8-C13A948769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36859" y="6770422"/>
            <a:ext cx="7204230" cy="2373808"/>
          </a:xfrm>
          <a:prstGeom prst="rect">
            <a:avLst/>
          </a:prstGeom>
        </p:spPr>
      </p:pic>
      <p:sp>
        <p:nvSpPr>
          <p:cNvPr id="19" name="TextBox 14">
            <a:extLst>
              <a:ext uri="{FF2B5EF4-FFF2-40B4-BE49-F238E27FC236}">
                <a16:creationId xmlns:a16="http://schemas.microsoft.com/office/drawing/2014/main" id="{C5F5660A-285D-4E50-A57C-D28619F36F84}"/>
              </a:ext>
            </a:extLst>
          </p:cNvPr>
          <p:cNvSpPr txBox="1"/>
          <p:nvPr/>
        </p:nvSpPr>
        <p:spPr>
          <a:xfrm>
            <a:off x="2895600" y="923646"/>
            <a:ext cx="6793858" cy="8175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299"/>
              </a:lnSpc>
            </a:pPr>
            <a:r>
              <a:rPr lang="en-US" sz="5500" b="1" dirty="0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Sécurité</a:t>
            </a:r>
          </a:p>
        </p:txBody>
      </p:sp>
    </p:spTree>
    <p:extLst>
      <p:ext uri="{BB962C8B-B14F-4D97-AF65-F5344CB8AC3E}">
        <p14:creationId xmlns:p14="http://schemas.microsoft.com/office/powerpoint/2010/main" val="35489514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13">
            <a:extLst>
              <a:ext uri="{FF2B5EF4-FFF2-40B4-BE49-F238E27FC236}">
                <a16:creationId xmlns:a16="http://schemas.microsoft.com/office/drawing/2014/main" id="{29415559-7175-489D-B41D-2EFD6F82A37B}"/>
              </a:ext>
            </a:extLst>
          </p:cNvPr>
          <p:cNvSpPr/>
          <p:nvPr/>
        </p:nvSpPr>
        <p:spPr>
          <a:xfrm>
            <a:off x="4572000" y="4058887"/>
            <a:ext cx="11301259" cy="1892961"/>
          </a:xfrm>
          <a:custGeom>
            <a:avLst/>
            <a:gdLst/>
            <a:ahLst/>
            <a:cxnLst/>
            <a:rect l="l" t="t" r="r" b="b"/>
            <a:pathLst>
              <a:path w="11301259" h="1892961">
                <a:moveTo>
                  <a:pt x="0" y="0"/>
                </a:moveTo>
                <a:lnTo>
                  <a:pt x="11301259" y="0"/>
                </a:lnTo>
                <a:lnTo>
                  <a:pt x="11301259" y="1892961"/>
                </a:lnTo>
                <a:lnTo>
                  <a:pt x="0" y="18929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9" name="TextBox 17">
            <a:extLst>
              <a:ext uri="{FF2B5EF4-FFF2-40B4-BE49-F238E27FC236}">
                <a16:creationId xmlns:a16="http://schemas.microsoft.com/office/drawing/2014/main" id="{462E1436-55A3-4C11-8B2A-B8C33B4FB426}"/>
              </a:ext>
            </a:extLst>
          </p:cNvPr>
          <p:cNvSpPr txBox="1"/>
          <p:nvPr/>
        </p:nvSpPr>
        <p:spPr>
          <a:xfrm>
            <a:off x="2815608" y="2391432"/>
            <a:ext cx="9809099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99"/>
              </a:lnSpc>
            </a:pPr>
            <a:r>
              <a:rPr lang="en-US" sz="4500" dirty="0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Attaque par force brute /dictionnaire</a:t>
            </a:r>
          </a:p>
        </p:txBody>
      </p:sp>
      <p:grpSp>
        <p:nvGrpSpPr>
          <p:cNvPr id="10" name="Group 2">
            <a:extLst>
              <a:ext uri="{FF2B5EF4-FFF2-40B4-BE49-F238E27FC236}">
                <a16:creationId xmlns:a16="http://schemas.microsoft.com/office/drawing/2014/main" id="{C6993B09-2E89-4A12-8476-BDCE7EC0F18B}"/>
              </a:ext>
            </a:extLst>
          </p:cNvPr>
          <p:cNvGrpSpPr/>
          <p:nvPr/>
        </p:nvGrpSpPr>
        <p:grpSpPr>
          <a:xfrm>
            <a:off x="1180238" y="762181"/>
            <a:ext cx="16458730" cy="1119867"/>
            <a:chOff x="0" y="0"/>
            <a:chExt cx="4334809" cy="294944"/>
          </a:xfrm>
        </p:grpSpPr>
        <p:sp>
          <p:nvSpPr>
            <p:cNvPr id="11" name="Freeform 3">
              <a:extLst>
                <a:ext uri="{FF2B5EF4-FFF2-40B4-BE49-F238E27FC236}">
                  <a16:creationId xmlns:a16="http://schemas.microsoft.com/office/drawing/2014/main" id="{A547006D-0017-4491-9C78-C045542B1858}"/>
                </a:ext>
              </a:extLst>
            </p:cNvPr>
            <p:cNvSpPr/>
            <p:nvPr/>
          </p:nvSpPr>
          <p:spPr>
            <a:xfrm>
              <a:off x="0" y="0"/>
              <a:ext cx="4334809" cy="294944"/>
            </a:xfrm>
            <a:custGeom>
              <a:avLst/>
              <a:gdLst/>
              <a:ahLst/>
              <a:cxnLst/>
              <a:rect l="l" t="t" r="r" b="b"/>
              <a:pathLst>
                <a:path w="4334809" h="294944">
                  <a:moveTo>
                    <a:pt x="0" y="0"/>
                  </a:moveTo>
                  <a:lnTo>
                    <a:pt x="4334809" y="0"/>
                  </a:lnTo>
                  <a:lnTo>
                    <a:pt x="4334809" y="294944"/>
                  </a:lnTo>
                  <a:lnTo>
                    <a:pt x="0" y="294944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12" name="TextBox 4">
              <a:extLst>
                <a:ext uri="{FF2B5EF4-FFF2-40B4-BE49-F238E27FC236}">
                  <a16:creationId xmlns:a16="http://schemas.microsoft.com/office/drawing/2014/main" id="{32D3CFF7-BC70-442B-A4D1-BF0BFA79D8C2}"/>
                </a:ext>
              </a:extLst>
            </p:cNvPr>
            <p:cNvSpPr txBox="1"/>
            <p:nvPr/>
          </p:nvSpPr>
          <p:spPr>
            <a:xfrm>
              <a:off x="0" y="-76200"/>
              <a:ext cx="4334809" cy="3711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13" name="Freeform 10">
            <a:extLst>
              <a:ext uri="{FF2B5EF4-FFF2-40B4-BE49-F238E27FC236}">
                <a16:creationId xmlns:a16="http://schemas.microsoft.com/office/drawing/2014/main" id="{2CF42FB9-DD23-46BA-A25C-E76FD840A938}"/>
              </a:ext>
            </a:extLst>
          </p:cNvPr>
          <p:cNvSpPr/>
          <p:nvPr/>
        </p:nvSpPr>
        <p:spPr>
          <a:xfrm rot="5400000">
            <a:off x="-2549961" y="-998655"/>
            <a:ext cx="7620667" cy="6148567"/>
          </a:xfrm>
          <a:custGeom>
            <a:avLst/>
            <a:gdLst/>
            <a:ahLst/>
            <a:cxnLst/>
            <a:rect l="l" t="t" r="r" b="b"/>
            <a:pathLst>
              <a:path w="7620667" h="6148567">
                <a:moveTo>
                  <a:pt x="0" y="0"/>
                </a:moveTo>
                <a:lnTo>
                  <a:pt x="7620667" y="0"/>
                </a:lnTo>
                <a:lnTo>
                  <a:pt x="7620667" y="6148567"/>
                </a:lnTo>
                <a:lnTo>
                  <a:pt x="0" y="614856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grpSp>
        <p:nvGrpSpPr>
          <p:cNvPr id="14" name="Group 5">
            <a:extLst>
              <a:ext uri="{FF2B5EF4-FFF2-40B4-BE49-F238E27FC236}">
                <a16:creationId xmlns:a16="http://schemas.microsoft.com/office/drawing/2014/main" id="{F07AF7C1-45ED-452F-B93A-8C054F7ACB6D}"/>
              </a:ext>
            </a:extLst>
          </p:cNvPr>
          <p:cNvGrpSpPr/>
          <p:nvPr/>
        </p:nvGrpSpPr>
        <p:grpSpPr>
          <a:xfrm>
            <a:off x="1896038" y="1063172"/>
            <a:ext cx="458606" cy="521553"/>
            <a:chOff x="0" y="-79801"/>
            <a:chExt cx="611475" cy="695404"/>
          </a:xfrm>
        </p:grpSpPr>
        <p:grpSp>
          <p:nvGrpSpPr>
            <p:cNvPr id="15" name="Group 6">
              <a:extLst>
                <a:ext uri="{FF2B5EF4-FFF2-40B4-BE49-F238E27FC236}">
                  <a16:creationId xmlns:a16="http://schemas.microsoft.com/office/drawing/2014/main" id="{CABC7897-3BEC-4422-8520-9FC5A43C1A7D}"/>
                </a:ext>
              </a:extLst>
            </p:cNvPr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17" name="Freeform 7">
                <a:extLst>
                  <a:ext uri="{FF2B5EF4-FFF2-40B4-BE49-F238E27FC236}">
                    <a16:creationId xmlns:a16="http://schemas.microsoft.com/office/drawing/2014/main" id="{A68B3D64-8B83-4690-BF0A-E059D4AADDDA}"/>
                  </a:ext>
                </a:extLst>
              </p:cNvPr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8" name="TextBox 8">
                <a:extLst>
                  <a:ext uri="{FF2B5EF4-FFF2-40B4-BE49-F238E27FC236}">
                    <a16:creationId xmlns:a16="http://schemas.microsoft.com/office/drawing/2014/main" id="{4C57AC3A-F6EE-4365-8105-7A78F2315629}"/>
                  </a:ext>
                </a:extLst>
              </p:cNvPr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sp>
          <p:nvSpPr>
            <p:cNvPr id="16" name="TextBox 9">
              <a:extLst>
                <a:ext uri="{FF2B5EF4-FFF2-40B4-BE49-F238E27FC236}">
                  <a16:creationId xmlns:a16="http://schemas.microsoft.com/office/drawing/2014/main" id="{57E57BA4-C2F4-4052-A359-0485A7AD445B}"/>
                </a:ext>
              </a:extLst>
            </p:cNvPr>
            <p:cNvSpPr txBox="1"/>
            <p:nvPr/>
          </p:nvSpPr>
          <p:spPr>
            <a:xfrm>
              <a:off x="152544" y="-79801"/>
              <a:ext cx="306388" cy="6954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2"/>
                </a:lnSpc>
              </a:pPr>
              <a:r>
                <a:rPr lang="en-US" sz="3101" dirty="0">
                  <a:solidFill>
                    <a:srgbClr val="FFFFFF"/>
                  </a:solidFill>
                  <a:latin typeface="Akzidenz-Grotesk"/>
                  <a:ea typeface="Akzidenz-Grotesk"/>
                  <a:cs typeface="Akzidenz-Grotesk"/>
                  <a:sym typeface="Akzidenz-Grotesk"/>
                </a:rPr>
                <a:t>8</a:t>
              </a:r>
            </a:p>
          </p:txBody>
        </p:sp>
      </p:grpSp>
      <p:sp>
        <p:nvSpPr>
          <p:cNvPr id="20" name="TextBox 14">
            <a:extLst>
              <a:ext uri="{FF2B5EF4-FFF2-40B4-BE49-F238E27FC236}">
                <a16:creationId xmlns:a16="http://schemas.microsoft.com/office/drawing/2014/main" id="{6A139A13-1B36-49A3-8D09-67DA07E18AA4}"/>
              </a:ext>
            </a:extLst>
          </p:cNvPr>
          <p:cNvSpPr txBox="1"/>
          <p:nvPr/>
        </p:nvSpPr>
        <p:spPr>
          <a:xfrm>
            <a:off x="2895600" y="923646"/>
            <a:ext cx="6793858" cy="8175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299"/>
              </a:lnSpc>
            </a:pPr>
            <a:r>
              <a:rPr lang="en-US" sz="5500" b="1" dirty="0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Sécurité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6A7EDF1-B700-4649-A272-838EF758BA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33800" y="7401236"/>
            <a:ext cx="12492585" cy="657504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80238" y="762181"/>
            <a:ext cx="16458730" cy="1119867"/>
            <a:chOff x="0" y="0"/>
            <a:chExt cx="4334809" cy="29494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34809" cy="294944"/>
            </a:xfrm>
            <a:custGeom>
              <a:avLst/>
              <a:gdLst/>
              <a:ahLst/>
              <a:cxnLst/>
              <a:rect l="l" t="t" r="r" b="b"/>
              <a:pathLst>
                <a:path w="4334809" h="294944">
                  <a:moveTo>
                    <a:pt x="0" y="0"/>
                  </a:moveTo>
                  <a:lnTo>
                    <a:pt x="4334809" y="0"/>
                  </a:lnTo>
                  <a:lnTo>
                    <a:pt x="4334809" y="294944"/>
                  </a:lnTo>
                  <a:lnTo>
                    <a:pt x="0" y="294944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4334809" cy="3711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896038" y="1123023"/>
            <a:ext cx="458606" cy="497153"/>
            <a:chOff x="0" y="0"/>
            <a:chExt cx="611475" cy="662871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sp>
          <p:nvSpPr>
            <p:cNvPr id="9" name="TextBox 9"/>
            <p:cNvSpPr txBox="1"/>
            <p:nvPr/>
          </p:nvSpPr>
          <p:spPr>
            <a:xfrm>
              <a:off x="152544" y="-79801"/>
              <a:ext cx="306388" cy="7426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2"/>
                </a:lnSpc>
              </a:pPr>
              <a:r>
                <a:rPr lang="en-US" sz="3101">
                  <a:solidFill>
                    <a:srgbClr val="FFFFFF"/>
                  </a:solidFill>
                  <a:latin typeface="Akzidenz-Grotesk"/>
                  <a:ea typeface="Akzidenz-Grotesk"/>
                  <a:cs typeface="Akzidenz-Grotesk"/>
                  <a:sym typeface="Akzidenz-Grotesk"/>
                </a:rPr>
                <a:t>7</a:t>
              </a:r>
            </a:p>
          </p:txBody>
        </p:sp>
      </p:grpSp>
      <p:sp>
        <p:nvSpPr>
          <p:cNvPr id="10" name="Freeform 10"/>
          <p:cNvSpPr/>
          <p:nvPr/>
        </p:nvSpPr>
        <p:spPr>
          <a:xfrm rot="5400000">
            <a:off x="-2466599" y="-1064749"/>
            <a:ext cx="7620667" cy="6148567"/>
          </a:xfrm>
          <a:custGeom>
            <a:avLst/>
            <a:gdLst/>
            <a:ahLst/>
            <a:cxnLst/>
            <a:rect l="l" t="t" r="r" b="b"/>
            <a:pathLst>
              <a:path w="7620667" h="6148567">
                <a:moveTo>
                  <a:pt x="0" y="0"/>
                </a:moveTo>
                <a:lnTo>
                  <a:pt x="7620667" y="0"/>
                </a:lnTo>
                <a:lnTo>
                  <a:pt x="7620667" y="6148567"/>
                </a:lnTo>
                <a:lnTo>
                  <a:pt x="0" y="61485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3" name="TextBox 13"/>
          <p:cNvSpPr txBox="1"/>
          <p:nvPr/>
        </p:nvSpPr>
        <p:spPr>
          <a:xfrm>
            <a:off x="2845710" y="2171370"/>
            <a:ext cx="3396929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299"/>
              </a:lnSpc>
            </a:pPr>
            <a:r>
              <a:rPr lang="en-US" sz="4500" dirty="0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Injection SQL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89260F7-26BA-4E38-939B-09DEA2FD6AD5}"/>
              </a:ext>
            </a:extLst>
          </p:cNvPr>
          <p:cNvSpPr txBox="1"/>
          <p:nvPr/>
        </p:nvSpPr>
        <p:spPr>
          <a:xfrm>
            <a:off x="2850472" y="943058"/>
            <a:ext cx="6793858" cy="8175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299"/>
              </a:lnSpc>
            </a:pPr>
            <a:r>
              <a:rPr lang="en-US" sz="5500" b="1" dirty="0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Sécurité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6040DF08-5B86-471A-9CC6-B7EF1F90B5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1514" y="3169348"/>
            <a:ext cx="7810782" cy="6355471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 rot="-2995939">
            <a:off x="-1025021" y="-142655"/>
            <a:ext cx="6320501" cy="4391725"/>
          </a:xfrm>
          <a:custGeom>
            <a:avLst/>
            <a:gdLst/>
            <a:ahLst/>
            <a:cxnLst/>
            <a:rect l="l" t="t" r="r" b="b"/>
            <a:pathLst>
              <a:path w="6320501" h="4391725">
                <a:moveTo>
                  <a:pt x="0" y="0"/>
                </a:moveTo>
                <a:lnTo>
                  <a:pt x="6320502" y="0"/>
                </a:lnTo>
                <a:lnTo>
                  <a:pt x="6320502" y="4391725"/>
                </a:lnTo>
                <a:lnTo>
                  <a:pt x="0" y="43917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grpSp>
        <p:nvGrpSpPr>
          <p:cNvPr id="12" name="Group 2">
            <a:extLst>
              <a:ext uri="{FF2B5EF4-FFF2-40B4-BE49-F238E27FC236}">
                <a16:creationId xmlns:a16="http://schemas.microsoft.com/office/drawing/2014/main" id="{738E873F-3C61-4DF4-A2B6-464065D21E84}"/>
              </a:ext>
            </a:extLst>
          </p:cNvPr>
          <p:cNvGrpSpPr/>
          <p:nvPr/>
        </p:nvGrpSpPr>
        <p:grpSpPr>
          <a:xfrm>
            <a:off x="4800600" y="606229"/>
            <a:ext cx="13030200" cy="1119867"/>
            <a:chOff x="0" y="0"/>
            <a:chExt cx="4334809" cy="294944"/>
          </a:xfrm>
        </p:grpSpPr>
        <p:sp>
          <p:nvSpPr>
            <p:cNvPr id="13" name="Freeform 3">
              <a:extLst>
                <a:ext uri="{FF2B5EF4-FFF2-40B4-BE49-F238E27FC236}">
                  <a16:creationId xmlns:a16="http://schemas.microsoft.com/office/drawing/2014/main" id="{32CFA4CC-EB99-4D9F-A1BC-59A8A443A06F}"/>
                </a:ext>
              </a:extLst>
            </p:cNvPr>
            <p:cNvSpPr/>
            <p:nvPr/>
          </p:nvSpPr>
          <p:spPr>
            <a:xfrm>
              <a:off x="0" y="0"/>
              <a:ext cx="4334809" cy="294944"/>
            </a:xfrm>
            <a:custGeom>
              <a:avLst/>
              <a:gdLst/>
              <a:ahLst/>
              <a:cxnLst/>
              <a:rect l="l" t="t" r="r" b="b"/>
              <a:pathLst>
                <a:path w="4334809" h="294944">
                  <a:moveTo>
                    <a:pt x="0" y="0"/>
                  </a:moveTo>
                  <a:lnTo>
                    <a:pt x="4334809" y="0"/>
                  </a:lnTo>
                  <a:lnTo>
                    <a:pt x="4334809" y="294944"/>
                  </a:lnTo>
                  <a:lnTo>
                    <a:pt x="0" y="294944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" name="TextBox 4">
              <a:extLst>
                <a:ext uri="{FF2B5EF4-FFF2-40B4-BE49-F238E27FC236}">
                  <a16:creationId xmlns:a16="http://schemas.microsoft.com/office/drawing/2014/main" id="{B118CE39-D0C0-4EE4-8DF4-F8D29AC04BC4}"/>
                </a:ext>
              </a:extLst>
            </p:cNvPr>
            <p:cNvSpPr txBox="1"/>
            <p:nvPr/>
          </p:nvSpPr>
          <p:spPr>
            <a:xfrm>
              <a:off x="0" y="-76200"/>
              <a:ext cx="4334809" cy="3711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6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5" name="Group 5">
            <a:extLst>
              <a:ext uri="{FF2B5EF4-FFF2-40B4-BE49-F238E27FC236}">
                <a16:creationId xmlns:a16="http://schemas.microsoft.com/office/drawing/2014/main" id="{2967DD71-2F94-45E4-AA12-2470C82BF505}"/>
              </a:ext>
            </a:extLst>
          </p:cNvPr>
          <p:cNvGrpSpPr/>
          <p:nvPr/>
        </p:nvGrpSpPr>
        <p:grpSpPr>
          <a:xfrm>
            <a:off x="5516400" y="907220"/>
            <a:ext cx="458606" cy="521553"/>
            <a:chOff x="0" y="-79801"/>
            <a:chExt cx="611475" cy="695404"/>
          </a:xfrm>
        </p:grpSpPr>
        <p:grpSp>
          <p:nvGrpSpPr>
            <p:cNvPr id="16" name="Group 6">
              <a:extLst>
                <a:ext uri="{FF2B5EF4-FFF2-40B4-BE49-F238E27FC236}">
                  <a16:creationId xmlns:a16="http://schemas.microsoft.com/office/drawing/2014/main" id="{A1C5F8D9-7409-46B0-8993-0D9BAE7DB562}"/>
                </a:ext>
              </a:extLst>
            </p:cNvPr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18" name="Freeform 7">
                <a:extLst>
                  <a:ext uri="{FF2B5EF4-FFF2-40B4-BE49-F238E27FC236}">
                    <a16:creationId xmlns:a16="http://schemas.microsoft.com/office/drawing/2014/main" id="{CF27CDB8-DC60-486C-9525-0CF682EBBFD8}"/>
                  </a:ext>
                </a:extLst>
              </p:cNvPr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9" name="TextBox 8">
                <a:extLst>
                  <a:ext uri="{FF2B5EF4-FFF2-40B4-BE49-F238E27FC236}">
                    <a16:creationId xmlns:a16="http://schemas.microsoft.com/office/drawing/2014/main" id="{A5AA94DC-B8B9-4D58-B8C1-D6C976BC115C}"/>
                  </a:ext>
                </a:extLst>
              </p:cNvPr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ts val="266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17" name="TextBox 9">
              <a:extLst>
                <a:ext uri="{FF2B5EF4-FFF2-40B4-BE49-F238E27FC236}">
                  <a16:creationId xmlns:a16="http://schemas.microsoft.com/office/drawing/2014/main" id="{369EB14F-8C8F-4D78-869C-D3DFC517CB76}"/>
                </a:ext>
              </a:extLst>
            </p:cNvPr>
            <p:cNvSpPr txBox="1"/>
            <p:nvPr/>
          </p:nvSpPr>
          <p:spPr>
            <a:xfrm>
              <a:off x="152544" y="-79801"/>
              <a:ext cx="306388" cy="6954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4342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3101" dirty="0">
                  <a:solidFill>
                    <a:srgbClr val="FFFFFF"/>
                  </a:solidFill>
                  <a:latin typeface="Akzidenz-Grotesk"/>
                  <a:ea typeface="Akzidenz-Grotesk"/>
                  <a:cs typeface="Akzidenz-Grotesk"/>
                  <a:sym typeface="Akzidenz-Grotesk"/>
                </a:rPr>
                <a:t>9</a:t>
              </a:r>
              <a:endParaRPr kumimoji="0" lang="en-US" sz="3101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kzidenz-Grotesk"/>
                <a:ea typeface="Akzidenz-Grotesk"/>
                <a:cs typeface="Akzidenz-Grotesk"/>
                <a:sym typeface="Akzidenz-Grotesk"/>
              </a:endParaRPr>
            </a:p>
          </p:txBody>
        </p:sp>
      </p:grpSp>
      <p:sp>
        <p:nvSpPr>
          <p:cNvPr id="20" name="TextBox 12">
            <a:extLst>
              <a:ext uri="{FF2B5EF4-FFF2-40B4-BE49-F238E27FC236}">
                <a16:creationId xmlns:a16="http://schemas.microsoft.com/office/drawing/2014/main" id="{064E0226-BE46-479F-9C83-6C37D9C71130}"/>
              </a:ext>
            </a:extLst>
          </p:cNvPr>
          <p:cNvSpPr txBox="1"/>
          <p:nvPr/>
        </p:nvSpPr>
        <p:spPr>
          <a:xfrm>
            <a:off x="6413300" y="784236"/>
            <a:ext cx="11112699" cy="8175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ts val="62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rkinsans" pitchFamily="2" charset="0"/>
                <a:ea typeface="Akzidenz-Grotesk"/>
                <a:cs typeface="Akzidenz-Grotesk"/>
                <a:sym typeface="Akzidenz-Grotesk"/>
              </a:rPr>
              <a:t>Axes d’améliorations</a:t>
            </a:r>
          </a:p>
        </p:txBody>
      </p:sp>
      <p:grpSp>
        <p:nvGrpSpPr>
          <p:cNvPr id="26" name="Group 12">
            <a:extLst>
              <a:ext uri="{FF2B5EF4-FFF2-40B4-BE49-F238E27FC236}">
                <a16:creationId xmlns:a16="http://schemas.microsoft.com/office/drawing/2014/main" id="{2AAEE741-EA8F-4098-A33D-F39311292603}"/>
              </a:ext>
            </a:extLst>
          </p:cNvPr>
          <p:cNvGrpSpPr/>
          <p:nvPr/>
        </p:nvGrpSpPr>
        <p:grpSpPr>
          <a:xfrm>
            <a:off x="4800600" y="2811735"/>
            <a:ext cx="8262714" cy="3434265"/>
            <a:chOff x="0" y="0"/>
            <a:chExt cx="2176188" cy="1441446"/>
          </a:xfrm>
        </p:grpSpPr>
        <p:sp>
          <p:nvSpPr>
            <p:cNvPr id="27" name="Freeform 13">
              <a:extLst>
                <a:ext uri="{FF2B5EF4-FFF2-40B4-BE49-F238E27FC236}">
                  <a16:creationId xmlns:a16="http://schemas.microsoft.com/office/drawing/2014/main" id="{BB34E559-DCAF-4CA3-83B4-3C624749DEC7}"/>
                </a:ext>
              </a:extLst>
            </p:cNvPr>
            <p:cNvSpPr/>
            <p:nvPr/>
          </p:nvSpPr>
          <p:spPr>
            <a:xfrm>
              <a:off x="0" y="0"/>
              <a:ext cx="2176188" cy="1441446"/>
            </a:xfrm>
            <a:custGeom>
              <a:avLst/>
              <a:gdLst/>
              <a:ahLst/>
              <a:cxnLst/>
              <a:rect l="l" t="t" r="r" b="b"/>
              <a:pathLst>
                <a:path w="2176188" h="1441446">
                  <a:moveTo>
                    <a:pt x="0" y="0"/>
                  </a:moveTo>
                  <a:lnTo>
                    <a:pt x="2176188" y="0"/>
                  </a:lnTo>
                  <a:lnTo>
                    <a:pt x="2176188" y="1441446"/>
                  </a:lnTo>
                  <a:lnTo>
                    <a:pt x="0" y="1441446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28" name="TextBox 14">
              <a:extLst>
                <a:ext uri="{FF2B5EF4-FFF2-40B4-BE49-F238E27FC236}">
                  <a16:creationId xmlns:a16="http://schemas.microsoft.com/office/drawing/2014/main" id="{E59F4B3C-0AC4-44D3-8DC0-A00AE3FC680F}"/>
                </a:ext>
              </a:extLst>
            </p:cNvPr>
            <p:cNvSpPr txBox="1"/>
            <p:nvPr/>
          </p:nvSpPr>
          <p:spPr>
            <a:xfrm>
              <a:off x="0" y="-76200"/>
              <a:ext cx="2176188" cy="15176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29" name="TextBox 12">
            <a:extLst>
              <a:ext uri="{FF2B5EF4-FFF2-40B4-BE49-F238E27FC236}">
                <a16:creationId xmlns:a16="http://schemas.microsoft.com/office/drawing/2014/main" id="{B90BD9BE-326F-404A-9FF9-39C38D5864C1}"/>
              </a:ext>
            </a:extLst>
          </p:cNvPr>
          <p:cNvSpPr txBox="1"/>
          <p:nvPr/>
        </p:nvSpPr>
        <p:spPr>
          <a:xfrm>
            <a:off x="5847347" y="4571679"/>
            <a:ext cx="6793858" cy="7790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ts val="62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500" dirty="0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Commercial</a:t>
            </a:r>
            <a:endParaRPr kumimoji="0" lang="en-US" sz="45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arkinsans" pitchFamily="2" charset="0"/>
              <a:ea typeface="Akzidenz-Grotesk"/>
              <a:cs typeface="Akzidenz-Grotesk"/>
              <a:sym typeface="Akzidenz-Grotesk"/>
            </a:endParaRPr>
          </a:p>
        </p:txBody>
      </p:sp>
      <p:sp>
        <p:nvSpPr>
          <p:cNvPr id="30" name="TextBox 12">
            <a:extLst>
              <a:ext uri="{FF2B5EF4-FFF2-40B4-BE49-F238E27FC236}">
                <a16:creationId xmlns:a16="http://schemas.microsoft.com/office/drawing/2014/main" id="{3BFC515A-3E3E-446C-B2B5-A788CD125E3D}"/>
              </a:ext>
            </a:extLst>
          </p:cNvPr>
          <p:cNvSpPr txBox="1"/>
          <p:nvPr/>
        </p:nvSpPr>
        <p:spPr>
          <a:xfrm>
            <a:off x="5839979" y="3258201"/>
            <a:ext cx="6793858" cy="7790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ts val="62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500" dirty="0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Tests unitaires</a:t>
            </a:r>
            <a:endParaRPr kumimoji="0" lang="en-US" sz="45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arkinsans" pitchFamily="2" charset="0"/>
              <a:ea typeface="Akzidenz-Grotesk"/>
              <a:cs typeface="Akzidenz-Grotesk"/>
              <a:sym typeface="Akzidenz-Grotesk"/>
            </a:endParaRPr>
          </a:p>
        </p:txBody>
      </p:sp>
      <p:pic>
        <p:nvPicPr>
          <p:cNvPr id="3" name="Graphique 2">
            <a:extLst>
              <a:ext uri="{FF2B5EF4-FFF2-40B4-BE49-F238E27FC236}">
                <a16:creationId xmlns:a16="http://schemas.microsoft.com/office/drawing/2014/main" id="{2401901C-1A42-4E91-A304-0579B4DE39D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40004" y="8364033"/>
            <a:ext cx="1400736" cy="1143000"/>
          </a:xfrm>
          <a:prstGeom prst="rect">
            <a:avLst/>
          </a:prstGeom>
        </p:spPr>
      </p:pic>
      <p:pic>
        <p:nvPicPr>
          <p:cNvPr id="6" name="Graphique 5">
            <a:extLst>
              <a:ext uri="{FF2B5EF4-FFF2-40B4-BE49-F238E27FC236}">
                <a16:creationId xmlns:a16="http://schemas.microsoft.com/office/drawing/2014/main" id="{B4C857EC-E615-4AA6-8890-61919DD6F9D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912182" y="8490389"/>
            <a:ext cx="2039550" cy="1019775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A8E182B9-A4DE-4F9A-B7EF-260AC903F22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6937" y="8247340"/>
            <a:ext cx="1716900" cy="17169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80238" y="762181"/>
            <a:ext cx="13907362" cy="1119867"/>
            <a:chOff x="0" y="0"/>
            <a:chExt cx="4334809" cy="29494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34809" cy="294944"/>
            </a:xfrm>
            <a:custGeom>
              <a:avLst/>
              <a:gdLst/>
              <a:ahLst/>
              <a:cxnLst/>
              <a:rect l="l" t="t" r="r" b="b"/>
              <a:pathLst>
                <a:path w="4334809" h="294944">
                  <a:moveTo>
                    <a:pt x="0" y="0"/>
                  </a:moveTo>
                  <a:lnTo>
                    <a:pt x="4334809" y="0"/>
                  </a:lnTo>
                  <a:lnTo>
                    <a:pt x="4334809" y="294944"/>
                  </a:lnTo>
                  <a:lnTo>
                    <a:pt x="0" y="294944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4334809" cy="3711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6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811721" y="1071635"/>
            <a:ext cx="620629" cy="521553"/>
            <a:chOff x="-112423" y="-68517"/>
            <a:chExt cx="827506" cy="695404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ts val="266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9" name="TextBox 9"/>
            <p:cNvSpPr txBox="1"/>
            <p:nvPr/>
          </p:nvSpPr>
          <p:spPr>
            <a:xfrm>
              <a:off x="-112423" y="-68517"/>
              <a:ext cx="827506" cy="69540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4342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3101" dirty="0">
                  <a:solidFill>
                    <a:srgbClr val="FFFFFF"/>
                  </a:solidFill>
                  <a:latin typeface="Akzidenz-Grotesk"/>
                  <a:ea typeface="Akzidenz-Grotesk"/>
                  <a:cs typeface="Akzidenz-Grotesk"/>
                  <a:sym typeface="Akzidenz-Grotesk"/>
                </a:rPr>
                <a:t>10</a:t>
              </a:r>
              <a:endParaRPr kumimoji="0" lang="en-US" sz="3101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kzidenz-Grotesk"/>
                <a:ea typeface="Akzidenz-Grotesk"/>
                <a:cs typeface="Akzidenz-Grotesk"/>
                <a:sym typeface="Akzidenz-Grotesk"/>
              </a:endParaRP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2792938" y="940188"/>
            <a:ext cx="8941861" cy="8175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ts val="62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rkinsans" pitchFamily="2" charset="0"/>
                <a:ea typeface="Akzidenz-Grotesk"/>
                <a:cs typeface="Akzidenz-Grotesk"/>
                <a:sym typeface="Akzidenz-Grotesk"/>
              </a:rPr>
              <a:t>Démonstration</a:t>
            </a:r>
          </a:p>
        </p:txBody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6E975C5B-44E9-7DFD-5181-D2D12B3C9B7B}"/>
              </a:ext>
            </a:extLst>
          </p:cNvPr>
          <p:cNvSpPr/>
          <p:nvPr/>
        </p:nvSpPr>
        <p:spPr>
          <a:xfrm rot="4303617">
            <a:off x="-3257557" y="5164247"/>
            <a:ext cx="7085164" cy="6325897"/>
          </a:xfrm>
          <a:custGeom>
            <a:avLst/>
            <a:gdLst/>
            <a:ahLst/>
            <a:cxnLst/>
            <a:rect l="l" t="t" r="r" b="b"/>
            <a:pathLst>
              <a:path w="7085164" h="6325897">
                <a:moveTo>
                  <a:pt x="0" y="0"/>
                </a:moveTo>
                <a:lnTo>
                  <a:pt x="7085164" y="0"/>
                </a:lnTo>
                <a:lnTo>
                  <a:pt x="7085164" y="6325897"/>
                </a:lnTo>
                <a:lnTo>
                  <a:pt x="0" y="63258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5" name="Freeform 16">
            <a:extLst>
              <a:ext uri="{FF2B5EF4-FFF2-40B4-BE49-F238E27FC236}">
                <a16:creationId xmlns:a16="http://schemas.microsoft.com/office/drawing/2014/main" id="{2A4B9091-4DE6-DCF9-AAFD-84D8841B6DB3}"/>
              </a:ext>
            </a:extLst>
          </p:cNvPr>
          <p:cNvSpPr/>
          <p:nvPr/>
        </p:nvSpPr>
        <p:spPr>
          <a:xfrm rot="2807232">
            <a:off x="10828355" y="1445807"/>
            <a:ext cx="9943320" cy="8022549"/>
          </a:xfrm>
          <a:custGeom>
            <a:avLst/>
            <a:gdLst/>
            <a:ahLst/>
            <a:cxnLst/>
            <a:rect l="l" t="t" r="r" b="b"/>
            <a:pathLst>
              <a:path w="9943320" h="8022549">
                <a:moveTo>
                  <a:pt x="0" y="0"/>
                </a:moveTo>
                <a:lnTo>
                  <a:pt x="9943319" y="0"/>
                </a:lnTo>
                <a:lnTo>
                  <a:pt x="9943319" y="8022549"/>
                </a:lnTo>
                <a:lnTo>
                  <a:pt x="0" y="802254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3" name="TextBox 7">
            <a:extLst>
              <a:ext uri="{FF2B5EF4-FFF2-40B4-BE49-F238E27FC236}">
                <a16:creationId xmlns:a16="http://schemas.microsoft.com/office/drawing/2014/main" id="{A3E6EDFF-B933-4D0E-B96A-C32F1735BB25}"/>
              </a:ext>
            </a:extLst>
          </p:cNvPr>
          <p:cNvSpPr txBox="1"/>
          <p:nvPr/>
        </p:nvSpPr>
        <p:spPr>
          <a:xfrm>
            <a:off x="8534400" y="8631337"/>
            <a:ext cx="8571987" cy="8624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000" i="1" dirty="0">
                <a:solidFill>
                  <a:srgbClr val="000000"/>
                </a:solidFill>
                <a:latin typeface="Parkinsans" pitchFamily="2" charset="0"/>
                <a:ea typeface="Akzidenz-Grotesk Italics"/>
                <a:cs typeface="Akzidenz-Grotesk Italics"/>
                <a:sym typeface="Akzidenz-Grotesk Italics"/>
              </a:rPr>
              <a:t>"L’art construit des ponts là où la guerre dresse des murs."</a:t>
            </a:r>
          </a:p>
          <a:p>
            <a:pPr algn="ctr">
              <a:lnSpc>
                <a:spcPts val="3499"/>
              </a:lnSpc>
            </a:pPr>
            <a:r>
              <a:rPr lang="en-US" sz="2000" i="1" dirty="0">
                <a:solidFill>
                  <a:srgbClr val="000000"/>
                </a:solidFill>
                <a:latin typeface="Parkinsans" pitchFamily="2" charset="0"/>
                <a:ea typeface="Akzidenz-Grotesk Italics"/>
                <a:cs typeface="Akzidenz-Grotesk Italics"/>
                <a:sym typeface="Akzidenz-Grotesk Italics"/>
              </a:rPr>
              <a:t>Anonyme</a:t>
            </a:r>
          </a:p>
        </p:txBody>
      </p:sp>
      <p:sp>
        <p:nvSpPr>
          <p:cNvPr id="16" name="TextBox 12">
            <a:extLst>
              <a:ext uri="{FF2B5EF4-FFF2-40B4-BE49-F238E27FC236}">
                <a16:creationId xmlns:a16="http://schemas.microsoft.com/office/drawing/2014/main" id="{EF175A68-CE64-4152-A520-5D66F4F786F2}"/>
              </a:ext>
            </a:extLst>
          </p:cNvPr>
          <p:cNvSpPr txBox="1"/>
          <p:nvPr/>
        </p:nvSpPr>
        <p:spPr>
          <a:xfrm>
            <a:off x="6605811" y="4229100"/>
            <a:ext cx="4419600" cy="7627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ts val="62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kzidenz-Grotesk"/>
                <a:ea typeface="Akzidenz-Grotesk"/>
                <a:cs typeface="Akzidenz-Grotesk"/>
                <a:sym typeface="Akzidenz-Grotesk"/>
              </a:rPr>
              <a:t>Petite animation</a:t>
            </a:r>
          </a:p>
        </p:txBody>
      </p:sp>
    </p:spTree>
    <p:extLst>
      <p:ext uri="{BB962C8B-B14F-4D97-AF65-F5344CB8AC3E}">
        <p14:creationId xmlns:p14="http://schemas.microsoft.com/office/powerpoint/2010/main" val="11476782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807232">
            <a:off x="10752155" y="1445807"/>
            <a:ext cx="9943320" cy="8022549"/>
          </a:xfrm>
          <a:custGeom>
            <a:avLst/>
            <a:gdLst/>
            <a:ahLst/>
            <a:cxnLst/>
            <a:rect l="l" t="t" r="r" b="b"/>
            <a:pathLst>
              <a:path w="9943320" h="8022549">
                <a:moveTo>
                  <a:pt x="0" y="0"/>
                </a:moveTo>
                <a:lnTo>
                  <a:pt x="9943319" y="0"/>
                </a:lnTo>
                <a:lnTo>
                  <a:pt x="9943319" y="8022549"/>
                </a:lnTo>
                <a:lnTo>
                  <a:pt x="0" y="80225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grpSp>
        <p:nvGrpSpPr>
          <p:cNvPr id="3" name="Group 3"/>
          <p:cNvGrpSpPr/>
          <p:nvPr/>
        </p:nvGrpSpPr>
        <p:grpSpPr>
          <a:xfrm>
            <a:off x="1066800" y="783274"/>
            <a:ext cx="13182599" cy="1498713"/>
            <a:chOff x="0" y="0"/>
            <a:chExt cx="1643086" cy="39472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643086" cy="394723"/>
            </a:xfrm>
            <a:custGeom>
              <a:avLst/>
              <a:gdLst/>
              <a:ahLst/>
              <a:cxnLst/>
              <a:rect l="l" t="t" r="r" b="b"/>
              <a:pathLst>
                <a:path w="1643086" h="394723">
                  <a:moveTo>
                    <a:pt x="0" y="0"/>
                  </a:moveTo>
                  <a:lnTo>
                    <a:pt x="1643086" y="0"/>
                  </a:lnTo>
                  <a:lnTo>
                    <a:pt x="1643086" y="394723"/>
                  </a:lnTo>
                  <a:lnTo>
                    <a:pt x="0" y="394723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76200"/>
              <a:ext cx="1643086" cy="4709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rot="4303617">
            <a:off x="-3257557" y="5164247"/>
            <a:ext cx="7085164" cy="6325897"/>
          </a:xfrm>
          <a:custGeom>
            <a:avLst/>
            <a:gdLst/>
            <a:ahLst/>
            <a:cxnLst/>
            <a:rect l="l" t="t" r="r" b="b"/>
            <a:pathLst>
              <a:path w="7085164" h="6325897">
                <a:moveTo>
                  <a:pt x="0" y="0"/>
                </a:moveTo>
                <a:lnTo>
                  <a:pt x="7085164" y="0"/>
                </a:lnTo>
                <a:lnTo>
                  <a:pt x="7085164" y="6325897"/>
                </a:lnTo>
                <a:lnTo>
                  <a:pt x="0" y="63258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grpSp>
        <p:nvGrpSpPr>
          <p:cNvPr id="7" name="Group 7"/>
          <p:cNvGrpSpPr/>
          <p:nvPr/>
        </p:nvGrpSpPr>
        <p:grpSpPr>
          <a:xfrm>
            <a:off x="1600435" y="1224202"/>
            <a:ext cx="458606" cy="532903"/>
            <a:chOff x="0" y="-79801"/>
            <a:chExt cx="611475" cy="710538"/>
          </a:xfrm>
        </p:grpSpPr>
        <p:grpSp>
          <p:nvGrpSpPr>
            <p:cNvPr id="8" name="Group 8"/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>
                  <a:latin typeface="Parkinsans" pitchFamily="2" charset="0"/>
                </a:endParaRPr>
              </a:p>
            </p:txBody>
          </p:sp>
          <p:sp>
            <p:nvSpPr>
              <p:cNvPr id="10" name="TextBox 10"/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>
                  <a:latin typeface="Parkinsans" pitchFamily="2" charset="0"/>
                </a:endParaRPr>
              </a:p>
            </p:txBody>
          </p:sp>
        </p:grpSp>
        <p:sp>
          <p:nvSpPr>
            <p:cNvPr id="11" name="TextBox 11"/>
            <p:cNvSpPr txBox="1"/>
            <p:nvPr/>
          </p:nvSpPr>
          <p:spPr>
            <a:xfrm>
              <a:off x="152544" y="-79801"/>
              <a:ext cx="306388" cy="7105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2"/>
                </a:lnSpc>
              </a:pPr>
              <a:r>
                <a:rPr lang="en-US" sz="3101" dirty="0">
                  <a:solidFill>
                    <a:srgbClr val="FFFFFF"/>
                  </a:solidFill>
                  <a:latin typeface="Parkinsans" pitchFamily="2" charset="0"/>
                  <a:ea typeface="Akzidenz-Grotesk"/>
                  <a:cs typeface="Akzidenz-Grotesk"/>
                  <a:sym typeface="Akzidenz-Grotesk"/>
                </a:rPr>
                <a:t>1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4997579" y="3274245"/>
            <a:ext cx="6238591" cy="3764485"/>
            <a:chOff x="0" y="0"/>
            <a:chExt cx="1643086" cy="991469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643086" cy="991469"/>
            </a:xfrm>
            <a:custGeom>
              <a:avLst/>
              <a:gdLst/>
              <a:ahLst/>
              <a:cxnLst/>
              <a:rect l="l" t="t" r="r" b="b"/>
              <a:pathLst>
                <a:path w="1643086" h="991469">
                  <a:moveTo>
                    <a:pt x="0" y="0"/>
                  </a:moveTo>
                  <a:lnTo>
                    <a:pt x="1643086" y="0"/>
                  </a:lnTo>
                  <a:lnTo>
                    <a:pt x="1643086" y="991469"/>
                  </a:lnTo>
                  <a:lnTo>
                    <a:pt x="0" y="991469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76200"/>
              <a:ext cx="1643086" cy="10676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13437696" y="6764270"/>
            <a:ext cx="3652798" cy="3662861"/>
          </a:xfrm>
          <a:custGeom>
            <a:avLst/>
            <a:gdLst/>
            <a:ahLst/>
            <a:cxnLst/>
            <a:rect l="l" t="t" r="r" b="b"/>
            <a:pathLst>
              <a:path w="3652798" h="3662861">
                <a:moveTo>
                  <a:pt x="0" y="0"/>
                </a:moveTo>
                <a:lnTo>
                  <a:pt x="3652799" y="0"/>
                </a:lnTo>
                <a:lnTo>
                  <a:pt x="3652799" y="3662861"/>
                </a:lnTo>
                <a:lnTo>
                  <a:pt x="0" y="366286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6" name="TextBox 16"/>
          <p:cNvSpPr txBox="1"/>
          <p:nvPr/>
        </p:nvSpPr>
        <p:spPr>
          <a:xfrm>
            <a:off x="2592676" y="1192668"/>
            <a:ext cx="11351923" cy="8560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734"/>
              </a:lnSpc>
            </a:pPr>
            <a:r>
              <a:rPr lang="en-US" sz="5500" b="1" dirty="0">
                <a:solidFill>
                  <a:srgbClr val="000000"/>
                </a:solidFill>
                <a:latin typeface="Parkinsans" pitchFamily="2" charset="0"/>
                <a:ea typeface="Neue Machina Ultra-Bold"/>
                <a:cs typeface="Neue Machina Ultra-Bold"/>
                <a:sym typeface="Neue Machina Ultra-Bold"/>
              </a:rPr>
              <a:t>Projet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506758" y="4030872"/>
            <a:ext cx="3377408" cy="2114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299"/>
              </a:lnSpc>
            </a:pPr>
            <a:r>
              <a:rPr lang="en-US" sz="4500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Origine</a:t>
            </a:r>
          </a:p>
          <a:p>
            <a:pPr algn="just">
              <a:lnSpc>
                <a:spcPts val="3642"/>
              </a:lnSpc>
            </a:pPr>
            <a:endParaRPr lang="en-US" sz="4500">
              <a:solidFill>
                <a:srgbClr val="000000"/>
              </a:solidFill>
              <a:latin typeface="Parkinsans" pitchFamily="2" charset="0"/>
              <a:ea typeface="Akzidenz-Grotesk"/>
              <a:cs typeface="Akzidenz-Grotesk"/>
              <a:sym typeface="Akzidenz-Grotesk"/>
            </a:endParaRPr>
          </a:p>
          <a:p>
            <a:pPr algn="just">
              <a:lnSpc>
                <a:spcPts val="6299"/>
              </a:lnSpc>
            </a:pPr>
            <a:r>
              <a:rPr lang="en-US" sz="4500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Benchmark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47800" y="538229"/>
            <a:ext cx="5238495" cy="9210541"/>
          </a:xfrm>
          <a:custGeom>
            <a:avLst/>
            <a:gdLst/>
            <a:ahLst/>
            <a:cxnLst/>
            <a:rect l="l" t="t" r="r" b="b"/>
            <a:pathLst>
              <a:path w="5238495" h="9210541">
                <a:moveTo>
                  <a:pt x="0" y="0"/>
                </a:moveTo>
                <a:lnTo>
                  <a:pt x="5238495" y="0"/>
                </a:lnTo>
                <a:lnTo>
                  <a:pt x="5238495" y="9210542"/>
                </a:lnTo>
                <a:lnTo>
                  <a:pt x="0" y="92105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5" name="Freeform 5"/>
          <p:cNvSpPr/>
          <p:nvPr/>
        </p:nvSpPr>
        <p:spPr>
          <a:xfrm rot="-1450428" flipV="1">
            <a:off x="-1137467" y="-750514"/>
            <a:ext cx="5603923" cy="4521402"/>
          </a:xfrm>
          <a:custGeom>
            <a:avLst/>
            <a:gdLst/>
            <a:ahLst/>
            <a:cxnLst/>
            <a:rect l="l" t="t" r="r" b="b"/>
            <a:pathLst>
              <a:path w="5603923" h="4521402">
                <a:moveTo>
                  <a:pt x="0" y="4521402"/>
                </a:moveTo>
                <a:lnTo>
                  <a:pt x="5603923" y="4521402"/>
                </a:lnTo>
                <a:lnTo>
                  <a:pt x="5603923" y="0"/>
                </a:lnTo>
                <a:lnTo>
                  <a:pt x="0" y="0"/>
                </a:lnTo>
                <a:lnTo>
                  <a:pt x="0" y="4521402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7193B2A7-0393-4A01-A8E2-343E9C5EDE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15400" y="538229"/>
            <a:ext cx="6826305" cy="3019772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4D7EAE65-06D5-4CB7-B590-BD930D70C3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15399" y="3695700"/>
            <a:ext cx="6826305" cy="5797564"/>
          </a:xfrm>
          <a:prstGeom prst="rect">
            <a:avLst/>
          </a:prstGeom>
        </p:spPr>
      </p:pic>
      <p:sp>
        <p:nvSpPr>
          <p:cNvPr id="10" name="Freeform 4">
            <a:extLst>
              <a:ext uri="{FF2B5EF4-FFF2-40B4-BE49-F238E27FC236}">
                <a16:creationId xmlns:a16="http://schemas.microsoft.com/office/drawing/2014/main" id="{60F239CB-A4FA-47CB-82D2-53DA2B3C031A}"/>
              </a:ext>
            </a:extLst>
          </p:cNvPr>
          <p:cNvSpPr/>
          <p:nvPr/>
        </p:nvSpPr>
        <p:spPr>
          <a:xfrm rot="16703057">
            <a:off x="14315525" y="5958534"/>
            <a:ext cx="6042404" cy="5042696"/>
          </a:xfrm>
          <a:custGeom>
            <a:avLst/>
            <a:gdLst/>
            <a:ahLst/>
            <a:cxnLst/>
            <a:rect l="l" t="t" r="r" b="b"/>
            <a:pathLst>
              <a:path w="6250026" h="5042696">
                <a:moveTo>
                  <a:pt x="0" y="0"/>
                </a:moveTo>
                <a:lnTo>
                  <a:pt x="6250025" y="0"/>
                </a:lnTo>
                <a:lnTo>
                  <a:pt x="6250025" y="5042696"/>
                </a:lnTo>
                <a:lnTo>
                  <a:pt x="0" y="504269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094539" y="510967"/>
            <a:ext cx="5049461" cy="9265065"/>
          </a:xfrm>
          <a:custGeom>
            <a:avLst/>
            <a:gdLst/>
            <a:ahLst/>
            <a:cxnLst/>
            <a:rect l="l" t="t" r="r" b="b"/>
            <a:pathLst>
              <a:path w="5049461" h="9265065">
                <a:moveTo>
                  <a:pt x="0" y="0"/>
                </a:moveTo>
                <a:lnTo>
                  <a:pt x="5049461" y="0"/>
                </a:lnTo>
                <a:lnTo>
                  <a:pt x="5049461" y="9265066"/>
                </a:lnTo>
                <a:lnTo>
                  <a:pt x="0" y="92650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3" name="Freeform 3"/>
          <p:cNvSpPr/>
          <p:nvPr/>
        </p:nvSpPr>
        <p:spPr>
          <a:xfrm>
            <a:off x="10677901" y="555324"/>
            <a:ext cx="6177875" cy="9220709"/>
          </a:xfrm>
          <a:custGeom>
            <a:avLst/>
            <a:gdLst/>
            <a:ahLst/>
            <a:cxnLst/>
            <a:rect l="l" t="t" r="r" b="b"/>
            <a:pathLst>
              <a:path w="6177875" h="9220709">
                <a:moveTo>
                  <a:pt x="0" y="0"/>
                </a:moveTo>
                <a:lnTo>
                  <a:pt x="6177875" y="0"/>
                </a:lnTo>
                <a:lnTo>
                  <a:pt x="6177875" y="9220709"/>
                </a:lnTo>
                <a:lnTo>
                  <a:pt x="0" y="922070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4" name="Freeform 4"/>
          <p:cNvSpPr/>
          <p:nvPr/>
        </p:nvSpPr>
        <p:spPr>
          <a:xfrm rot="4171931">
            <a:off x="-4877031" y="545754"/>
            <a:ext cx="11397091" cy="9195492"/>
          </a:xfrm>
          <a:custGeom>
            <a:avLst/>
            <a:gdLst/>
            <a:ahLst/>
            <a:cxnLst/>
            <a:rect l="l" t="t" r="r" b="b"/>
            <a:pathLst>
              <a:path w="11397091" h="9195492">
                <a:moveTo>
                  <a:pt x="0" y="0"/>
                </a:moveTo>
                <a:lnTo>
                  <a:pt x="11397091" y="0"/>
                </a:lnTo>
                <a:lnTo>
                  <a:pt x="11397091" y="9195492"/>
                </a:lnTo>
                <a:lnTo>
                  <a:pt x="0" y="91954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 rot="2700000">
            <a:off x="-2890241" y="-2448354"/>
            <a:ext cx="6103518" cy="5277708"/>
          </a:xfrm>
          <a:custGeom>
            <a:avLst/>
            <a:gdLst/>
            <a:ahLst/>
            <a:cxnLst/>
            <a:rect l="l" t="t" r="r" b="b"/>
            <a:pathLst>
              <a:path w="6103518" h="5277708">
                <a:moveTo>
                  <a:pt x="0" y="0"/>
                </a:moveTo>
                <a:lnTo>
                  <a:pt x="6103518" y="0"/>
                </a:lnTo>
                <a:lnTo>
                  <a:pt x="6103518" y="5277708"/>
                </a:lnTo>
                <a:lnTo>
                  <a:pt x="0" y="52777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8" name="Freeform 8"/>
          <p:cNvSpPr/>
          <p:nvPr/>
        </p:nvSpPr>
        <p:spPr>
          <a:xfrm>
            <a:off x="0" y="0"/>
            <a:ext cx="812800" cy="764401"/>
          </a:xfrm>
          <a:custGeom>
            <a:avLst/>
            <a:gdLst/>
            <a:ahLst/>
            <a:cxnLst/>
            <a:rect l="l" t="t" r="r" b="b"/>
            <a:pathLst>
              <a:path w="812800" h="764401">
                <a:moveTo>
                  <a:pt x="406400" y="0"/>
                </a:moveTo>
                <a:cubicBezTo>
                  <a:pt x="181951" y="0"/>
                  <a:pt x="0" y="171117"/>
                  <a:pt x="0" y="382201"/>
                </a:cubicBezTo>
                <a:cubicBezTo>
                  <a:pt x="0" y="593284"/>
                  <a:pt x="181951" y="764401"/>
                  <a:pt x="406400" y="764401"/>
                </a:cubicBezTo>
                <a:cubicBezTo>
                  <a:pt x="630849" y="764401"/>
                  <a:pt x="812800" y="593284"/>
                  <a:pt x="812800" y="382201"/>
                </a:cubicBezTo>
                <a:cubicBezTo>
                  <a:pt x="812800" y="171117"/>
                  <a:pt x="630849" y="0"/>
                  <a:pt x="406400" y="0"/>
                </a:cubicBezTo>
                <a:close/>
              </a:path>
            </a:pathLst>
          </a:custGeom>
          <a:grpFill/>
        </p:spPr>
        <p:txBody>
          <a:bodyPr/>
          <a:lstStyle/>
          <a:p>
            <a:endParaRPr lang="fr-FR" dirty="0"/>
          </a:p>
        </p:txBody>
      </p:sp>
      <p:grpSp>
        <p:nvGrpSpPr>
          <p:cNvPr id="19" name="Group 19"/>
          <p:cNvGrpSpPr/>
          <p:nvPr/>
        </p:nvGrpSpPr>
        <p:grpSpPr>
          <a:xfrm>
            <a:off x="2678905" y="319609"/>
            <a:ext cx="14923295" cy="1090091"/>
            <a:chOff x="0" y="0"/>
            <a:chExt cx="3025981" cy="636583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3025981" cy="636583"/>
            </a:xfrm>
            <a:custGeom>
              <a:avLst/>
              <a:gdLst/>
              <a:ahLst/>
              <a:cxnLst/>
              <a:rect l="l" t="t" r="r" b="b"/>
              <a:pathLst>
                <a:path w="3025981" h="636583">
                  <a:moveTo>
                    <a:pt x="0" y="0"/>
                  </a:moveTo>
                  <a:lnTo>
                    <a:pt x="3025981" y="0"/>
                  </a:lnTo>
                  <a:lnTo>
                    <a:pt x="3025981" y="636583"/>
                  </a:lnTo>
                  <a:lnTo>
                    <a:pt x="0" y="636583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 dirty="0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76200"/>
              <a:ext cx="3025981" cy="7127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3947911" y="557141"/>
            <a:ext cx="13501888" cy="7598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704"/>
              </a:lnSpc>
            </a:pPr>
            <a:r>
              <a:rPr lang="en-US" sz="5500" b="1" dirty="0">
                <a:solidFill>
                  <a:srgbClr val="000000"/>
                </a:solidFill>
                <a:latin typeface="Parkinsans" pitchFamily="2" charset="0"/>
                <a:ea typeface="Neue Machina Ultra-Bold"/>
                <a:cs typeface="Neue Machina Ultra-Bold"/>
                <a:sym typeface="Neue Machina Ultra-Bold"/>
              </a:rPr>
              <a:t>Fonctionnalités et technologies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3093151" y="557141"/>
            <a:ext cx="458606" cy="532903"/>
            <a:chOff x="0" y="-79801"/>
            <a:chExt cx="611475" cy="710538"/>
          </a:xfrm>
        </p:grpSpPr>
        <p:grpSp>
          <p:nvGrpSpPr>
            <p:cNvPr id="24" name="Group 24"/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>
                  <a:latin typeface="Parkinsans" pitchFamily="2" charset="0"/>
                </a:endParaRPr>
              </a:p>
            </p:txBody>
          </p:sp>
          <p:sp>
            <p:nvSpPr>
              <p:cNvPr id="26" name="TextBox 26"/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>
                  <a:latin typeface="Parkinsans" pitchFamily="2" charset="0"/>
                </a:endParaRPr>
              </a:p>
            </p:txBody>
          </p:sp>
        </p:grpSp>
        <p:sp>
          <p:nvSpPr>
            <p:cNvPr id="27" name="TextBox 27"/>
            <p:cNvSpPr txBox="1"/>
            <p:nvPr/>
          </p:nvSpPr>
          <p:spPr>
            <a:xfrm>
              <a:off x="152544" y="-79801"/>
              <a:ext cx="306388" cy="7105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2"/>
                </a:lnSpc>
              </a:pPr>
              <a:r>
                <a:rPr lang="en-US" sz="3101" dirty="0">
                  <a:solidFill>
                    <a:srgbClr val="FFFFFF"/>
                  </a:solidFill>
                  <a:latin typeface="Parkinsans" pitchFamily="2" charset="0"/>
                  <a:ea typeface="Akzidenz-Grotesk"/>
                  <a:cs typeface="Akzidenz-Grotesk"/>
                  <a:sym typeface="Akzidenz-Grotesk"/>
                </a:rPr>
                <a:t>2</a:t>
              </a:r>
            </a:p>
          </p:txBody>
        </p:sp>
      </p:grpSp>
      <p:sp>
        <p:nvSpPr>
          <p:cNvPr id="30" name="TextBox 13">
            <a:extLst>
              <a:ext uri="{FF2B5EF4-FFF2-40B4-BE49-F238E27FC236}">
                <a16:creationId xmlns:a16="http://schemas.microsoft.com/office/drawing/2014/main" id="{3F89CC2B-010C-440A-BAB8-33351ACC0716}"/>
              </a:ext>
            </a:extLst>
          </p:cNvPr>
          <p:cNvSpPr txBox="1"/>
          <p:nvPr/>
        </p:nvSpPr>
        <p:spPr>
          <a:xfrm>
            <a:off x="3947911" y="2489992"/>
            <a:ext cx="2122981" cy="5194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2"/>
              </a:lnSpc>
            </a:pPr>
            <a:r>
              <a:rPr lang="en-US" sz="3002" b="1" dirty="0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Utilisateur</a:t>
            </a:r>
          </a:p>
        </p:txBody>
      </p:sp>
      <p:sp>
        <p:nvSpPr>
          <p:cNvPr id="28" name="TextBox 13">
            <a:extLst>
              <a:ext uri="{FF2B5EF4-FFF2-40B4-BE49-F238E27FC236}">
                <a16:creationId xmlns:a16="http://schemas.microsoft.com/office/drawing/2014/main" id="{4AB7F49A-C68D-40FE-A994-F8313B8E7A66}"/>
              </a:ext>
            </a:extLst>
          </p:cNvPr>
          <p:cNvSpPr txBox="1"/>
          <p:nvPr/>
        </p:nvSpPr>
        <p:spPr>
          <a:xfrm>
            <a:off x="11395452" y="2495435"/>
            <a:ext cx="4358021" cy="5194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2"/>
              </a:lnSpc>
            </a:pPr>
            <a:r>
              <a:rPr lang="en-US" sz="3002" b="1" dirty="0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Utilisateur connecté</a:t>
            </a:r>
          </a:p>
        </p:txBody>
      </p:sp>
      <p:grpSp>
        <p:nvGrpSpPr>
          <p:cNvPr id="35" name="Group 19">
            <a:extLst>
              <a:ext uri="{FF2B5EF4-FFF2-40B4-BE49-F238E27FC236}">
                <a16:creationId xmlns:a16="http://schemas.microsoft.com/office/drawing/2014/main" id="{36F608CD-6F0B-43A2-9B97-982DDDB6BD59}"/>
              </a:ext>
            </a:extLst>
          </p:cNvPr>
          <p:cNvGrpSpPr/>
          <p:nvPr/>
        </p:nvGrpSpPr>
        <p:grpSpPr>
          <a:xfrm>
            <a:off x="2304408" y="3659478"/>
            <a:ext cx="6306191" cy="5065422"/>
            <a:chOff x="0" y="0"/>
            <a:chExt cx="3025981" cy="636583"/>
          </a:xfrm>
        </p:grpSpPr>
        <p:sp>
          <p:nvSpPr>
            <p:cNvPr id="37" name="Freeform 20">
              <a:extLst>
                <a:ext uri="{FF2B5EF4-FFF2-40B4-BE49-F238E27FC236}">
                  <a16:creationId xmlns:a16="http://schemas.microsoft.com/office/drawing/2014/main" id="{C16811BA-0F19-4B52-A1DE-5C9ED1FB3C7F}"/>
                </a:ext>
              </a:extLst>
            </p:cNvPr>
            <p:cNvSpPr/>
            <p:nvPr/>
          </p:nvSpPr>
          <p:spPr>
            <a:xfrm>
              <a:off x="0" y="0"/>
              <a:ext cx="3025981" cy="636583"/>
            </a:xfrm>
            <a:custGeom>
              <a:avLst/>
              <a:gdLst/>
              <a:ahLst/>
              <a:cxnLst/>
              <a:rect l="l" t="t" r="r" b="b"/>
              <a:pathLst>
                <a:path w="3025981" h="636583">
                  <a:moveTo>
                    <a:pt x="0" y="0"/>
                  </a:moveTo>
                  <a:lnTo>
                    <a:pt x="3025981" y="0"/>
                  </a:lnTo>
                  <a:lnTo>
                    <a:pt x="3025981" y="636583"/>
                  </a:lnTo>
                  <a:lnTo>
                    <a:pt x="0" y="636583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>
                <a:latin typeface="Parkinsans" pitchFamily="2" charset="0"/>
              </a:endParaRPr>
            </a:p>
          </p:txBody>
        </p:sp>
        <p:sp>
          <p:nvSpPr>
            <p:cNvPr id="38" name="TextBox 21">
              <a:extLst>
                <a:ext uri="{FF2B5EF4-FFF2-40B4-BE49-F238E27FC236}">
                  <a16:creationId xmlns:a16="http://schemas.microsoft.com/office/drawing/2014/main" id="{26A53CFA-F186-47B5-A393-DA784E2ABEF8}"/>
                </a:ext>
              </a:extLst>
            </p:cNvPr>
            <p:cNvSpPr txBox="1"/>
            <p:nvPr/>
          </p:nvSpPr>
          <p:spPr>
            <a:xfrm>
              <a:off x="0" y="-76200"/>
              <a:ext cx="3025981" cy="7127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>
                <a:latin typeface="Parkinsans" pitchFamily="2" charset="0"/>
              </a:endParaRPr>
            </a:p>
          </p:txBody>
        </p:sp>
      </p:grpSp>
      <p:sp>
        <p:nvSpPr>
          <p:cNvPr id="39" name="TextBox 13">
            <a:extLst>
              <a:ext uri="{FF2B5EF4-FFF2-40B4-BE49-F238E27FC236}">
                <a16:creationId xmlns:a16="http://schemas.microsoft.com/office/drawing/2014/main" id="{027FD7CC-BA71-4D72-AC2D-07A51BDF213F}"/>
              </a:ext>
            </a:extLst>
          </p:cNvPr>
          <p:cNvSpPr txBox="1"/>
          <p:nvPr/>
        </p:nvSpPr>
        <p:spPr>
          <a:xfrm>
            <a:off x="2602376" y="3937686"/>
            <a:ext cx="5638800" cy="38280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2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3002" dirty="0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Consulter les pages publiques</a:t>
            </a:r>
          </a:p>
          <a:p>
            <a:pPr>
              <a:lnSpc>
                <a:spcPts val="4202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3002" dirty="0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Ajouter des articles au panier</a:t>
            </a:r>
          </a:p>
          <a:p>
            <a:pPr>
              <a:lnSpc>
                <a:spcPts val="4202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3002" dirty="0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Créer un compte</a:t>
            </a:r>
          </a:p>
          <a:p>
            <a:pPr>
              <a:lnSpc>
                <a:spcPts val="4202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3002" dirty="0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Se connecter</a:t>
            </a:r>
          </a:p>
          <a:p>
            <a:pPr>
              <a:lnSpc>
                <a:spcPts val="4202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3002" dirty="0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Contacter nos services</a:t>
            </a:r>
          </a:p>
        </p:txBody>
      </p:sp>
      <p:grpSp>
        <p:nvGrpSpPr>
          <p:cNvPr id="40" name="Group 19">
            <a:extLst>
              <a:ext uri="{FF2B5EF4-FFF2-40B4-BE49-F238E27FC236}">
                <a16:creationId xmlns:a16="http://schemas.microsoft.com/office/drawing/2014/main" id="{1C7A93DB-5C14-43C6-939C-3D4AA2D16427}"/>
              </a:ext>
            </a:extLst>
          </p:cNvPr>
          <p:cNvGrpSpPr/>
          <p:nvPr/>
        </p:nvGrpSpPr>
        <p:grpSpPr>
          <a:xfrm>
            <a:off x="9491554" y="3659478"/>
            <a:ext cx="7499487" cy="3479785"/>
            <a:chOff x="0" y="0"/>
            <a:chExt cx="3025981" cy="636583"/>
          </a:xfrm>
        </p:grpSpPr>
        <p:sp>
          <p:nvSpPr>
            <p:cNvPr id="41" name="Freeform 20">
              <a:extLst>
                <a:ext uri="{FF2B5EF4-FFF2-40B4-BE49-F238E27FC236}">
                  <a16:creationId xmlns:a16="http://schemas.microsoft.com/office/drawing/2014/main" id="{2EB34BA1-D61B-437D-8A91-B6F58D0B3C49}"/>
                </a:ext>
              </a:extLst>
            </p:cNvPr>
            <p:cNvSpPr/>
            <p:nvPr/>
          </p:nvSpPr>
          <p:spPr>
            <a:xfrm>
              <a:off x="0" y="0"/>
              <a:ext cx="3025981" cy="636583"/>
            </a:xfrm>
            <a:custGeom>
              <a:avLst/>
              <a:gdLst/>
              <a:ahLst/>
              <a:cxnLst/>
              <a:rect l="l" t="t" r="r" b="b"/>
              <a:pathLst>
                <a:path w="3025981" h="636583">
                  <a:moveTo>
                    <a:pt x="0" y="0"/>
                  </a:moveTo>
                  <a:lnTo>
                    <a:pt x="3025981" y="0"/>
                  </a:lnTo>
                  <a:lnTo>
                    <a:pt x="3025981" y="636583"/>
                  </a:lnTo>
                  <a:lnTo>
                    <a:pt x="0" y="636583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43" name="TextBox 21">
              <a:extLst>
                <a:ext uri="{FF2B5EF4-FFF2-40B4-BE49-F238E27FC236}">
                  <a16:creationId xmlns:a16="http://schemas.microsoft.com/office/drawing/2014/main" id="{2E838AE3-86EE-4EE2-A6A7-16E08767993B}"/>
                </a:ext>
              </a:extLst>
            </p:cNvPr>
            <p:cNvSpPr txBox="1"/>
            <p:nvPr/>
          </p:nvSpPr>
          <p:spPr>
            <a:xfrm>
              <a:off x="0" y="-76200"/>
              <a:ext cx="3025981" cy="7127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45" name="TextBox 13">
            <a:extLst>
              <a:ext uri="{FF2B5EF4-FFF2-40B4-BE49-F238E27FC236}">
                <a16:creationId xmlns:a16="http://schemas.microsoft.com/office/drawing/2014/main" id="{BDA30D7F-2605-46FF-B9E0-EB07D08B6A76}"/>
              </a:ext>
            </a:extLst>
          </p:cNvPr>
          <p:cNvSpPr txBox="1"/>
          <p:nvPr/>
        </p:nvSpPr>
        <p:spPr>
          <a:xfrm>
            <a:off x="9933474" y="4112641"/>
            <a:ext cx="6615648" cy="25860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2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3002" dirty="0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Effectuer une commande</a:t>
            </a:r>
          </a:p>
          <a:p>
            <a:pPr>
              <a:lnSpc>
                <a:spcPts val="4202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3002" dirty="0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Modifier ses informations personnelles</a:t>
            </a:r>
          </a:p>
          <a:p>
            <a:pPr>
              <a:lnSpc>
                <a:spcPts val="4202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3002" dirty="0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Accèder à son historique de commande</a:t>
            </a:r>
          </a:p>
          <a:p>
            <a:pPr>
              <a:lnSpc>
                <a:spcPts val="4202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3002" dirty="0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Télécharger ses factures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 rot="2700000">
            <a:off x="-2890241" y="-2448354"/>
            <a:ext cx="6103518" cy="5277708"/>
          </a:xfrm>
          <a:custGeom>
            <a:avLst/>
            <a:gdLst/>
            <a:ahLst/>
            <a:cxnLst/>
            <a:rect l="l" t="t" r="r" b="b"/>
            <a:pathLst>
              <a:path w="6103518" h="5277708">
                <a:moveTo>
                  <a:pt x="0" y="0"/>
                </a:moveTo>
                <a:lnTo>
                  <a:pt x="6103518" y="0"/>
                </a:lnTo>
                <a:lnTo>
                  <a:pt x="6103518" y="5277708"/>
                </a:lnTo>
                <a:lnTo>
                  <a:pt x="0" y="52777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Freeform 8"/>
          <p:cNvSpPr/>
          <p:nvPr/>
        </p:nvSpPr>
        <p:spPr>
          <a:xfrm>
            <a:off x="0" y="0"/>
            <a:ext cx="812800" cy="764401"/>
          </a:xfrm>
          <a:custGeom>
            <a:avLst/>
            <a:gdLst/>
            <a:ahLst/>
            <a:cxnLst/>
            <a:rect l="l" t="t" r="r" b="b"/>
            <a:pathLst>
              <a:path w="812800" h="764401">
                <a:moveTo>
                  <a:pt x="406400" y="0"/>
                </a:moveTo>
                <a:cubicBezTo>
                  <a:pt x="181951" y="0"/>
                  <a:pt x="0" y="171117"/>
                  <a:pt x="0" y="382201"/>
                </a:cubicBezTo>
                <a:cubicBezTo>
                  <a:pt x="0" y="593284"/>
                  <a:pt x="181951" y="764401"/>
                  <a:pt x="406400" y="764401"/>
                </a:cubicBezTo>
                <a:cubicBezTo>
                  <a:pt x="630849" y="764401"/>
                  <a:pt x="812800" y="593284"/>
                  <a:pt x="812800" y="382201"/>
                </a:cubicBezTo>
                <a:cubicBezTo>
                  <a:pt x="812800" y="171117"/>
                  <a:pt x="630849" y="0"/>
                  <a:pt x="406400" y="0"/>
                </a:cubicBezTo>
                <a:close/>
              </a:path>
            </a:pathLst>
          </a:custGeom>
          <a:grpFill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1" name="TextBox 13">
            <a:extLst>
              <a:ext uri="{FF2B5EF4-FFF2-40B4-BE49-F238E27FC236}">
                <a16:creationId xmlns:a16="http://schemas.microsoft.com/office/drawing/2014/main" id="{D7A4DA6A-15C1-492F-9EB1-BF478CB01BE7}"/>
              </a:ext>
            </a:extLst>
          </p:cNvPr>
          <p:cNvSpPr txBox="1"/>
          <p:nvPr/>
        </p:nvSpPr>
        <p:spPr>
          <a:xfrm>
            <a:off x="3419783" y="2772237"/>
            <a:ext cx="3148604" cy="5194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2"/>
              </a:lnSpc>
            </a:pPr>
            <a:r>
              <a:rPr lang="en-US" sz="3002" b="1" dirty="0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Administrateur</a:t>
            </a:r>
          </a:p>
        </p:txBody>
      </p:sp>
      <p:grpSp>
        <p:nvGrpSpPr>
          <p:cNvPr id="32" name="Group 19">
            <a:extLst>
              <a:ext uri="{FF2B5EF4-FFF2-40B4-BE49-F238E27FC236}">
                <a16:creationId xmlns:a16="http://schemas.microsoft.com/office/drawing/2014/main" id="{AEB5661D-28E2-4D6F-8065-1C23BFAB1388}"/>
              </a:ext>
            </a:extLst>
          </p:cNvPr>
          <p:cNvGrpSpPr/>
          <p:nvPr/>
        </p:nvGrpSpPr>
        <p:grpSpPr>
          <a:xfrm>
            <a:off x="2319596" y="3662114"/>
            <a:ext cx="5950642" cy="4785083"/>
            <a:chOff x="0" y="0"/>
            <a:chExt cx="3025981" cy="636583"/>
          </a:xfrm>
        </p:grpSpPr>
        <p:sp>
          <p:nvSpPr>
            <p:cNvPr id="33" name="Freeform 20">
              <a:extLst>
                <a:ext uri="{FF2B5EF4-FFF2-40B4-BE49-F238E27FC236}">
                  <a16:creationId xmlns:a16="http://schemas.microsoft.com/office/drawing/2014/main" id="{05839A55-3C56-47E3-B1CF-883DFADE53F6}"/>
                </a:ext>
              </a:extLst>
            </p:cNvPr>
            <p:cNvSpPr/>
            <p:nvPr/>
          </p:nvSpPr>
          <p:spPr>
            <a:xfrm>
              <a:off x="0" y="0"/>
              <a:ext cx="3025981" cy="636583"/>
            </a:xfrm>
            <a:custGeom>
              <a:avLst/>
              <a:gdLst/>
              <a:ahLst/>
              <a:cxnLst/>
              <a:rect l="l" t="t" r="r" b="b"/>
              <a:pathLst>
                <a:path w="3025981" h="636583">
                  <a:moveTo>
                    <a:pt x="0" y="0"/>
                  </a:moveTo>
                  <a:lnTo>
                    <a:pt x="3025981" y="0"/>
                  </a:lnTo>
                  <a:lnTo>
                    <a:pt x="3025981" y="636583"/>
                  </a:lnTo>
                  <a:lnTo>
                    <a:pt x="0" y="636583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>
                <a:latin typeface="Parkinsans" pitchFamily="2" charset="0"/>
              </a:endParaRPr>
            </a:p>
          </p:txBody>
        </p:sp>
        <p:sp>
          <p:nvSpPr>
            <p:cNvPr id="34" name="TextBox 21">
              <a:extLst>
                <a:ext uri="{FF2B5EF4-FFF2-40B4-BE49-F238E27FC236}">
                  <a16:creationId xmlns:a16="http://schemas.microsoft.com/office/drawing/2014/main" id="{4E48E018-D721-40A4-A1C5-A66EE588513F}"/>
                </a:ext>
              </a:extLst>
            </p:cNvPr>
            <p:cNvSpPr txBox="1"/>
            <p:nvPr/>
          </p:nvSpPr>
          <p:spPr>
            <a:xfrm>
              <a:off x="0" y="-76200"/>
              <a:ext cx="3025981" cy="7127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>
                <a:latin typeface="Parkinsans" pitchFamily="2" charset="0"/>
              </a:endParaRPr>
            </a:p>
          </p:txBody>
        </p:sp>
      </p:grpSp>
      <p:sp>
        <p:nvSpPr>
          <p:cNvPr id="35" name="TextBox 13">
            <a:extLst>
              <a:ext uri="{FF2B5EF4-FFF2-40B4-BE49-F238E27FC236}">
                <a16:creationId xmlns:a16="http://schemas.microsoft.com/office/drawing/2014/main" id="{1FA3D5F4-7E87-494A-A2F2-8B82DDEFCE53}"/>
              </a:ext>
            </a:extLst>
          </p:cNvPr>
          <p:cNvSpPr txBox="1"/>
          <p:nvPr/>
        </p:nvSpPr>
        <p:spPr>
          <a:xfrm>
            <a:off x="2651871" y="4109834"/>
            <a:ext cx="5249340" cy="5194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2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3002" dirty="0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Gestion des :</a:t>
            </a:r>
          </a:p>
        </p:txBody>
      </p:sp>
      <p:sp>
        <p:nvSpPr>
          <p:cNvPr id="36" name="TextBox 13">
            <a:extLst>
              <a:ext uri="{FF2B5EF4-FFF2-40B4-BE49-F238E27FC236}">
                <a16:creationId xmlns:a16="http://schemas.microsoft.com/office/drawing/2014/main" id="{2AED26D9-CF1A-4C09-8EEA-01A93BEA91A1}"/>
              </a:ext>
            </a:extLst>
          </p:cNvPr>
          <p:cNvSpPr txBox="1"/>
          <p:nvPr/>
        </p:nvSpPr>
        <p:spPr>
          <a:xfrm>
            <a:off x="12775610" y="2758255"/>
            <a:ext cx="2240388" cy="5194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2"/>
              </a:lnSpc>
            </a:pPr>
            <a:r>
              <a:rPr lang="en-US" sz="3002" b="1" dirty="0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Root</a:t>
            </a:r>
          </a:p>
        </p:txBody>
      </p:sp>
      <p:grpSp>
        <p:nvGrpSpPr>
          <p:cNvPr id="37" name="Group 19">
            <a:extLst>
              <a:ext uri="{FF2B5EF4-FFF2-40B4-BE49-F238E27FC236}">
                <a16:creationId xmlns:a16="http://schemas.microsoft.com/office/drawing/2014/main" id="{B178853C-2D08-4897-9A47-2933A8E4F4D8}"/>
              </a:ext>
            </a:extLst>
          </p:cNvPr>
          <p:cNvGrpSpPr/>
          <p:nvPr/>
        </p:nvGrpSpPr>
        <p:grpSpPr>
          <a:xfrm>
            <a:off x="10855343" y="3905725"/>
            <a:ext cx="6412278" cy="1334979"/>
            <a:chOff x="0" y="0"/>
            <a:chExt cx="3025981" cy="636583"/>
          </a:xfrm>
        </p:grpSpPr>
        <p:sp>
          <p:nvSpPr>
            <p:cNvPr id="38" name="Freeform 20">
              <a:extLst>
                <a:ext uri="{FF2B5EF4-FFF2-40B4-BE49-F238E27FC236}">
                  <a16:creationId xmlns:a16="http://schemas.microsoft.com/office/drawing/2014/main" id="{60A8B522-4297-489D-94D6-13BEF00DCD31}"/>
                </a:ext>
              </a:extLst>
            </p:cNvPr>
            <p:cNvSpPr/>
            <p:nvPr/>
          </p:nvSpPr>
          <p:spPr>
            <a:xfrm>
              <a:off x="0" y="0"/>
              <a:ext cx="3025981" cy="636583"/>
            </a:xfrm>
            <a:custGeom>
              <a:avLst/>
              <a:gdLst/>
              <a:ahLst/>
              <a:cxnLst/>
              <a:rect l="l" t="t" r="r" b="b"/>
              <a:pathLst>
                <a:path w="3025981" h="636583">
                  <a:moveTo>
                    <a:pt x="0" y="0"/>
                  </a:moveTo>
                  <a:lnTo>
                    <a:pt x="3025981" y="0"/>
                  </a:lnTo>
                  <a:lnTo>
                    <a:pt x="3025981" y="636583"/>
                  </a:lnTo>
                  <a:lnTo>
                    <a:pt x="0" y="636583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>
                <a:latin typeface="Parkinsans" pitchFamily="2" charset="0"/>
              </a:endParaRPr>
            </a:p>
          </p:txBody>
        </p:sp>
        <p:sp>
          <p:nvSpPr>
            <p:cNvPr id="39" name="TextBox 21">
              <a:extLst>
                <a:ext uri="{FF2B5EF4-FFF2-40B4-BE49-F238E27FC236}">
                  <a16:creationId xmlns:a16="http://schemas.microsoft.com/office/drawing/2014/main" id="{2B1A1822-9032-4A53-B1CB-71FF4389E48A}"/>
                </a:ext>
              </a:extLst>
            </p:cNvPr>
            <p:cNvSpPr txBox="1"/>
            <p:nvPr/>
          </p:nvSpPr>
          <p:spPr>
            <a:xfrm>
              <a:off x="0" y="-76200"/>
              <a:ext cx="3025981" cy="7127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>
                <a:latin typeface="Parkinsans" pitchFamily="2" charset="0"/>
              </a:endParaRPr>
            </a:p>
          </p:txBody>
        </p:sp>
      </p:grpSp>
      <p:sp>
        <p:nvSpPr>
          <p:cNvPr id="40" name="TextBox 13">
            <a:extLst>
              <a:ext uri="{FF2B5EF4-FFF2-40B4-BE49-F238E27FC236}">
                <a16:creationId xmlns:a16="http://schemas.microsoft.com/office/drawing/2014/main" id="{1EE146F1-F1D1-42B8-9969-088021816B25}"/>
              </a:ext>
            </a:extLst>
          </p:cNvPr>
          <p:cNvSpPr txBox="1"/>
          <p:nvPr/>
        </p:nvSpPr>
        <p:spPr>
          <a:xfrm>
            <a:off x="11265697" y="4318945"/>
            <a:ext cx="5591569" cy="5085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2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3002" dirty="0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Gestion des rôles administrateurs</a:t>
            </a:r>
          </a:p>
        </p:txBody>
      </p:sp>
      <p:sp>
        <p:nvSpPr>
          <p:cNvPr id="28" name="TextBox 13">
            <a:extLst>
              <a:ext uri="{FF2B5EF4-FFF2-40B4-BE49-F238E27FC236}">
                <a16:creationId xmlns:a16="http://schemas.microsoft.com/office/drawing/2014/main" id="{8A9583DA-37E1-48A9-B1E9-C33A2B6667AF}"/>
              </a:ext>
            </a:extLst>
          </p:cNvPr>
          <p:cNvSpPr txBox="1"/>
          <p:nvPr/>
        </p:nvSpPr>
        <p:spPr>
          <a:xfrm>
            <a:off x="3270689" y="4738255"/>
            <a:ext cx="2975321" cy="32894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2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3002" dirty="0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utilisateurs</a:t>
            </a:r>
          </a:p>
          <a:p>
            <a:pPr>
              <a:lnSpc>
                <a:spcPts val="4202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3002" dirty="0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expositions</a:t>
            </a:r>
          </a:p>
          <a:p>
            <a:pPr>
              <a:lnSpc>
                <a:spcPts val="4202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3002" dirty="0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artistes</a:t>
            </a:r>
          </a:p>
          <a:p>
            <a:pPr>
              <a:lnSpc>
                <a:spcPts val="4202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3002" dirty="0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factures clients</a:t>
            </a:r>
          </a:p>
          <a:p>
            <a:pPr>
              <a:lnSpc>
                <a:spcPts val="4202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3002" dirty="0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stocks</a:t>
            </a:r>
          </a:p>
        </p:txBody>
      </p:sp>
      <p:grpSp>
        <p:nvGrpSpPr>
          <p:cNvPr id="29" name="Group 19">
            <a:extLst>
              <a:ext uri="{FF2B5EF4-FFF2-40B4-BE49-F238E27FC236}">
                <a16:creationId xmlns:a16="http://schemas.microsoft.com/office/drawing/2014/main" id="{D27C7F5A-E585-4F65-834F-461341756E9E}"/>
              </a:ext>
            </a:extLst>
          </p:cNvPr>
          <p:cNvGrpSpPr/>
          <p:nvPr/>
        </p:nvGrpSpPr>
        <p:grpSpPr>
          <a:xfrm>
            <a:off x="2678905" y="319609"/>
            <a:ext cx="14923295" cy="1090091"/>
            <a:chOff x="0" y="0"/>
            <a:chExt cx="3025981" cy="636583"/>
          </a:xfrm>
        </p:grpSpPr>
        <p:sp>
          <p:nvSpPr>
            <p:cNvPr id="30" name="Freeform 20">
              <a:extLst>
                <a:ext uri="{FF2B5EF4-FFF2-40B4-BE49-F238E27FC236}">
                  <a16:creationId xmlns:a16="http://schemas.microsoft.com/office/drawing/2014/main" id="{0A3BA592-5986-4571-B817-8DF3458E0EEF}"/>
                </a:ext>
              </a:extLst>
            </p:cNvPr>
            <p:cNvSpPr/>
            <p:nvPr/>
          </p:nvSpPr>
          <p:spPr>
            <a:xfrm>
              <a:off x="0" y="0"/>
              <a:ext cx="3025981" cy="636583"/>
            </a:xfrm>
            <a:custGeom>
              <a:avLst/>
              <a:gdLst/>
              <a:ahLst/>
              <a:cxnLst/>
              <a:rect l="l" t="t" r="r" b="b"/>
              <a:pathLst>
                <a:path w="3025981" h="636583">
                  <a:moveTo>
                    <a:pt x="0" y="0"/>
                  </a:moveTo>
                  <a:lnTo>
                    <a:pt x="3025981" y="0"/>
                  </a:lnTo>
                  <a:lnTo>
                    <a:pt x="3025981" y="636583"/>
                  </a:lnTo>
                  <a:lnTo>
                    <a:pt x="0" y="636583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 dirty="0"/>
            </a:p>
          </p:txBody>
        </p:sp>
        <p:sp>
          <p:nvSpPr>
            <p:cNvPr id="41" name="TextBox 21">
              <a:extLst>
                <a:ext uri="{FF2B5EF4-FFF2-40B4-BE49-F238E27FC236}">
                  <a16:creationId xmlns:a16="http://schemas.microsoft.com/office/drawing/2014/main" id="{259F3B1C-E368-4A40-B2CA-209BDD41C961}"/>
                </a:ext>
              </a:extLst>
            </p:cNvPr>
            <p:cNvSpPr txBox="1"/>
            <p:nvPr/>
          </p:nvSpPr>
          <p:spPr>
            <a:xfrm>
              <a:off x="0" y="-76200"/>
              <a:ext cx="3025981" cy="7127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42" name="TextBox 22">
            <a:extLst>
              <a:ext uri="{FF2B5EF4-FFF2-40B4-BE49-F238E27FC236}">
                <a16:creationId xmlns:a16="http://schemas.microsoft.com/office/drawing/2014/main" id="{5E4AC123-0F2F-4460-8529-CCE243F57DBA}"/>
              </a:ext>
            </a:extLst>
          </p:cNvPr>
          <p:cNvSpPr txBox="1"/>
          <p:nvPr/>
        </p:nvSpPr>
        <p:spPr>
          <a:xfrm>
            <a:off x="3947911" y="557141"/>
            <a:ext cx="14248582" cy="7598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704"/>
              </a:lnSpc>
            </a:pPr>
            <a:r>
              <a:rPr lang="en-US" sz="5500" b="1" dirty="0">
                <a:solidFill>
                  <a:srgbClr val="000000"/>
                </a:solidFill>
                <a:latin typeface="Parkinsans" pitchFamily="2" charset="0"/>
                <a:ea typeface="Neue Machina Ultra-Bold"/>
                <a:cs typeface="Neue Machina Ultra-Bold"/>
                <a:sym typeface="Neue Machina Ultra-Bold"/>
              </a:rPr>
              <a:t>Fonctionnalités et technologies</a:t>
            </a:r>
          </a:p>
        </p:txBody>
      </p:sp>
      <p:grpSp>
        <p:nvGrpSpPr>
          <p:cNvPr id="43" name="Group 23">
            <a:extLst>
              <a:ext uri="{FF2B5EF4-FFF2-40B4-BE49-F238E27FC236}">
                <a16:creationId xmlns:a16="http://schemas.microsoft.com/office/drawing/2014/main" id="{0D0309C9-6CFE-49ED-9CF5-23A5B3EC7BEA}"/>
              </a:ext>
            </a:extLst>
          </p:cNvPr>
          <p:cNvGrpSpPr/>
          <p:nvPr/>
        </p:nvGrpSpPr>
        <p:grpSpPr>
          <a:xfrm>
            <a:off x="3093151" y="557141"/>
            <a:ext cx="483968" cy="532903"/>
            <a:chOff x="0" y="-79801"/>
            <a:chExt cx="611475" cy="710538"/>
          </a:xfrm>
        </p:grpSpPr>
        <p:grpSp>
          <p:nvGrpSpPr>
            <p:cNvPr id="44" name="Group 24">
              <a:extLst>
                <a:ext uri="{FF2B5EF4-FFF2-40B4-BE49-F238E27FC236}">
                  <a16:creationId xmlns:a16="http://schemas.microsoft.com/office/drawing/2014/main" id="{CF2EFA6C-2226-43C6-AB61-5A8C31B042C0}"/>
                </a:ext>
              </a:extLst>
            </p:cNvPr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46" name="Freeform 25">
                <a:extLst>
                  <a:ext uri="{FF2B5EF4-FFF2-40B4-BE49-F238E27FC236}">
                    <a16:creationId xmlns:a16="http://schemas.microsoft.com/office/drawing/2014/main" id="{B7B0FC56-C7DA-49CB-9A14-58083A1D2874}"/>
                  </a:ext>
                </a:extLst>
              </p:cNvPr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>
                  <a:latin typeface="Parkinsans" pitchFamily="2" charset="0"/>
                </a:endParaRPr>
              </a:p>
            </p:txBody>
          </p:sp>
          <p:sp>
            <p:nvSpPr>
              <p:cNvPr id="47" name="TextBox 26">
                <a:extLst>
                  <a:ext uri="{FF2B5EF4-FFF2-40B4-BE49-F238E27FC236}">
                    <a16:creationId xmlns:a16="http://schemas.microsoft.com/office/drawing/2014/main" id="{80B4D649-CAAB-42A5-8043-E26FC4D476FE}"/>
                  </a:ext>
                </a:extLst>
              </p:cNvPr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>
                  <a:latin typeface="Parkinsans" pitchFamily="2" charset="0"/>
                </a:endParaRPr>
              </a:p>
            </p:txBody>
          </p:sp>
        </p:grpSp>
        <p:sp>
          <p:nvSpPr>
            <p:cNvPr id="45" name="TextBox 27">
              <a:extLst>
                <a:ext uri="{FF2B5EF4-FFF2-40B4-BE49-F238E27FC236}">
                  <a16:creationId xmlns:a16="http://schemas.microsoft.com/office/drawing/2014/main" id="{CEB54FD6-0091-4C1B-B58B-B693A41EA4EE}"/>
                </a:ext>
              </a:extLst>
            </p:cNvPr>
            <p:cNvSpPr txBox="1"/>
            <p:nvPr/>
          </p:nvSpPr>
          <p:spPr>
            <a:xfrm>
              <a:off x="152544" y="-79801"/>
              <a:ext cx="306388" cy="7105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2"/>
                </a:lnSpc>
              </a:pPr>
              <a:r>
                <a:rPr lang="en-US" sz="3101" dirty="0">
                  <a:solidFill>
                    <a:srgbClr val="FFFFFF"/>
                  </a:solidFill>
                  <a:latin typeface="Parkinsans" pitchFamily="2" charset="0"/>
                  <a:ea typeface="Akzidenz-Grotesk"/>
                  <a:cs typeface="Akzidenz-Grotesk"/>
                  <a:sym typeface="Akzidenz-Grotesk"/>
                </a:rPr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7410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 rot="2700000">
            <a:off x="-2890241" y="-2448354"/>
            <a:ext cx="6103518" cy="5277708"/>
          </a:xfrm>
          <a:custGeom>
            <a:avLst/>
            <a:gdLst/>
            <a:ahLst/>
            <a:cxnLst/>
            <a:rect l="l" t="t" r="r" b="b"/>
            <a:pathLst>
              <a:path w="6103518" h="5277708">
                <a:moveTo>
                  <a:pt x="0" y="0"/>
                </a:moveTo>
                <a:lnTo>
                  <a:pt x="6103518" y="0"/>
                </a:lnTo>
                <a:lnTo>
                  <a:pt x="6103518" y="5277708"/>
                </a:lnTo>
                <a:lnTo>
                  <a:pt x="0" y="52777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Freeform 8"/>
          <p:cNvSpPr/>
          <p:nvPr/>
        </p:nvSpPr>
        <p:spPr>
          <a:xfrm>
            <a:off x="0" y="0"/>
            <a:ext cx="812800" cy="764401"/>
          </a:xfrm>
          <a:custGeom>
            <a:avLst/>
            <a:gdLst/>
            <a:ahLst/>
            <a:cxnLst/>
            <a:rect l="l" t="t" r="r" b="b"/>
            <a:pathLst>
              <a:path w="812800" h="764401">
                <a:moveTo>
                  <a:pt x="406400" y="0"/>
                </a:moveTo>
                <a:cubicBezTo>
                  <a:pt x="181951" y="0"/>
                  <a:pt x="0" y="171117"/>
                  <a:pt x="0" y="382201"/>
                </a:cubicBezTo>
                <a:cubicBezTo>
                  <a:pt x="0" y="593284"/>
                  <a:pt x="181951" y="764401"/>
                  <a:pt x="406400" y="764401"/>
                </a:cubicBezTo>
                <a:cubicBezTo>
                  <a:pt x="630849" y="764401"/>
                  <a:pt x="812800" y="593284"/>
                  <a:pt x="812800" y="382201"/>
                </a:cubicBezTo>
                <a:cubicBezTo>
                  <a:pt x="812800" y="171117"/>
                  <a:pt x="630849" y="0"/>
                  <a:pt x="406400" y="0"/>
                </a:cubicBezTo>
                <a:close/>
              </a:path>
            </a:pathLst>
          </a:custGeom>
          <a:grpFill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Freeform 7">
            <a:extLst>
              <a:ext uri="{FF2B5EF4-FFF2-40B4-BE49-F238E27FC236}">
                <a16:creationId xmlns:a16="http://schemas.microsoft.com/office/drawing/2014/main" id="{0FEFB187-DEF5-4A77-B7AF-7C035FB56C3C}"/>
              </a:ext>
            </a:extLst>
          </p:cNvPr>
          <p:cNvSpPr/>
          <p:nvPr/>
        </p:nvSpPr>
        <p:spPr>
          <a:xfrm>
            <a:off x="5676059" y="4249272"/>
            <a:ext cx="1137784" cy="1048814"/>
          </a:xfrm>
          <a:custGeom>
            <a:avLst/>
            <a:gdLst/>
            <a:ahLst/>
            <a:cxnLst/>
            <a:rect l="l" t="t" r="r" b="b"/>
            <a:pathLst>
              <a:path w="1208767" h="1208767">
                <a:moveTo>
                  <a:pt x="0" y="0"/>
                </a:moveTo>
                <a:lnTo>
                  <a:pt x="1208767" y="0"/>
                </a:lnTo>
                <a:lnTo>
                  <a:pt x="1208767" y="1208768"/>
                </a:lnTo>
                <a:lnTo>
                  <a:pt x="0" y="120876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" name="Freeform 9">
            <a:extLst>
              <a:ext uri="{FF2B5EF4-FFF2-40B4-BE49-F238E27FC236}">
                <a16:creationId xmlns:a16="http://schemas.microsoft.com/office/drawing/2014/main" id="{82554CBE-ED14-4ECA-A967-0BE96003D4C3}"/>
              </a:ext>
            </a:extLst>
          </p:cNvPr>
          <p:cNvSpPr/>
          <p:nvPr/>
        </p:nvSpPr>
        <p:spPr>
          <a:xfrm>
            <a:off x="5248036" y="5907686"/>
            <a:ext cx="1909153" cy="1902056"/>
          </a:xfrm>
          <a:custGeom>
            <a:avLst/>
            <a:gdLst/>
            <a:ahLst/>
            <a:cxnLst/>
            <a:rect l="l" t="t" r="r" b="b"/>
            <a:pathLst>
              <a:path w="1909153" h="1902056">
                <a:moveTo>
                  <a:pt x="0" y="0"/>
                </a:moveTo>
                <a:lnTo>
                  <a:pt x="1909153" y="0"/>
                </a:lnTo>
                <a:lnTo>
                  <a:pt x="1909153" y="1902056"/>
                </a:lnTo>
                <a:lnTo>
                  <a:pt x="0" y="190205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0D6CC1F8-92F0-41E4-B048-885C31257C0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5200" y="6705673"/>
            <a:ext cx="1497394" cy="861283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470ECC0C-531C-47F7-A557-02611C41A5A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6618" y="4899873"/>
            <a:ext cx="1447800" cy="1447800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4D08E593-B143-451D-B517-2845332E0C89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7194" y="4249272"/>
            <a:ext cx="1295400" cy="1301203"/>
          </a:xfrm>
          <a:prstGeom prst="rect">
            <a:avLst/>
          </a:prstGeom>
        </p:spPr>
      </p:pic>
      <p:grpSp>
        <p:nvGrpSpPr>
          <p:cNvPr id="28" name="Group 19">
            <a:extLst>
              <a:ext uri="{FF2B5EF4-FFF2-40B4-BE49-F238E27FC236}">
                <a16:creationId xmlns:a16="http://schemas.microsoft.com/office/drawing/2014/main" id="{FD64C69F-9FDD-4A33-AF2F-75E43B42C31D}"/>
              </a:ext>
            </a:extLst>
          </p:cNvPr>
          <p:cNvGrpSpPr/>
          <p:nvPr/>
        </p:nvGrpSpPr>
        <p:grpSpPr>
          <a:xfrm>
            <a:off x="2678905" y="319609"/>
            <a:ext cx="14923295" cy="1090091"/>
            <a:chOff x="0" y="0"/>
            <a:chExt cx="3025981" cy="636583"/>
          </a:xfrm>
        </p:grpSpPr>
        <p:sp>
          <p:nvSpPr>
            <p:cNvPr id="30" name="Freeform 20">
              <a:extLst>
                <a:ext uri="{FF2B5EF4-FFF2-40B4-BE49-F238E27FC236}">
                  <a16:creationId xmlns:a16="http://schemas.microsoft.com/office/drawing/2014/main" id="{5AEE07B0-77A8-4208-821A-801DC6E70CE5}"/>
                </a:ext>
              </a:extLst>
            </p:cNvPr>
            <p:cNvSpPr/>
            <p:nvPr/>
          </p:nvSpPr>
          <p:spPr>
            <a:xfrm>
              <a:off x="0" y="0"/>
              <a:ext cx="3025981" cy="636583"/>
            </a:xfrm>
            <a:custGeom>
              <a:avLst/>
              <a:gdLst/>
              <a:ahLst/>
              <a:cxnLst/>
              <a:rect l="l" t="t" r="r" b="b"/>
              <a:pathLst>
                <a:path w="3025981" h="636583">
                  <a:moveTo>
                    <a:pt x="0" y="0"/>
                  </a:moveTo>
                  <a:lnTo>
                    <a:pt x="3025981" y="0"/>
                  </a:lnTo>
                  <a:lnTo>
                    <a:pt x="3025981" y="636583"/>
                  </a:lnTo>
                  <a:lnTo>
                    <a:pt x="0" y="636583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 dirty="0"/>
            </a:p>
          </p:txBody>
        </p:sp>
        <p:sp>
          <p:nvSpPr>
            <p:cNvPr id="31" name="TextBox 21">
              <a:extLst>
                <a:ext uri="{FF2B5EF4-FFF2-40B4-BE49-F238E27FC236}">
                  <a16:creationId xmlns:a16="http://schemas.microsoft.com/office/drawing/2014/main" id="{4D4DE726-F63C-4D97-85CB-4AF5A5950704}"/>
                </a:ext>
              </a:extLst>
            </p:cNvPr>
            <p:cNvSpPr txBox="1"/>
            <p:nvPr/>
          </p:nvSpPr>
          <p:spPr>
            <a:xfrm>
              <a:off x="0" y="-76200"/>
              <a:ext cx="3025981" cy="7127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32" name="TextBox 22">
            <a:extLst>
              <a:ext uri="{FF2B5EF4-FFF2-40B4-BE49-F238E27FC236}">
                <a16:creationId xmlns:a16="http://schemas.microsoft.com/office/drawing/2014/main" id="{2F1B20A7-09B6-4F88-9E53-D499BF97C102}"/>
              </a:ext>
            </a:extLst>
          </p:cNvPr>
          <p:cNvSpPr txBox="1"/>
          <p:nvPr/>
        </p:nvSpPr>
        <p:spPr>
          <a:xfrm>
            <a:off x="3947911" y="557141"/>
            <a:ext cx="13501888" cy="7598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704"/>
              </a:lnSpc>
            </a:pPr>
            <a:r>
              <a:rPr lang="en-US" sz="5500" b="1" dirty="0">
                <a:solidFill>
                  <a:srgbClr val="000000"/>
                </a:solidFill>
                <a:latin typeface="Parkinsans" pitchFamily="2" charset="0"/>
                <a:ea typeface="Neue Machina Ultra-Bold"/>
                <a:cs typeface="Neue Machina Ultra-Bold"/>
                <a:sym typeface="Neue Machina Ultra-Bold"/>
              </a:rPr>
              <a:t>Fonctionnalités et technologies</a:t>
            </a:r>
          </a:p>
        </p:txBody>
      </p:sp>
      <p:grpSp>
        <p:nvGrpSpPr>
          <p:cNvPr id="33" name="Group 23">
            <a:extLst>
              <a:ext uri="{FF2B5EF4-FFF2-40B4-BE49-F238E27FC236}">
                <a16:creationId xmlns:a16="http://schemas.microsoft.com/office/drawing/2014/main" id="{E6E97933-6E82-4631-88AC-A90D705EC998}"/>
              </a:ext>
            </a:extLst>
          </p:cNvPr>
          <p:cNvGrpSpPr/>
          <p:nvPr/>
        </p:nvGrpSpPr>
        <p:grpSpPr>
          <a:xfrm>
            <a:off x="3093151" y="557141"/>
            <a:ext cx="458606" cy="532903"/>
            <a:chOff x="0" y="-79801"/>
            <a:chExt cx="611475" cy="710538"/>
          </a:xfrm>
        </p:grpSpPr>
        <p:grpSp>
          <p:nvGrpSpPr>
            <p:cNvPr id="34" name="Group 24">
              <a:extLst>
                <a:ext uri="{FF2B5EF4-FFF2-40B4-BE49-F238E27FC236}">
                  <a16:creationId xmlns:a16="http://schemas.microsoft.com/office/drawing/2014/main" id="{750ABFC6-0273-4AB5-874D-516954D3CCFB}"/>
                </a:ext>
              </a:extLst>
            </p:cNvPr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36" name="Freeform 25">
                <a:extLst>
                  <a:ext uri="{FF2B5EF4-FFF2-40B4-BE49-F238E27FC236}">
                    <a16:creationId xmlns:a16="http://schemas.microsoft.com/office/drawing/2014/main" id="{A9ABD94C-58FD-421C-851C-6CAF5FBC0FE7}"/>
                  </a:ext>
                </a:extLst>
              </p:cNvPr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>
                  <a:latin typeface="Parkinsans" pitchFamily="2" charset="0"/>
                </a:endParaRPr>
              </a:p>
            </p:txBody>
          </p:sp>
          <p:sp>
            <p:nvSpPr>
              <p:cNvPr id="37" name="TextBox 26">
                <a:extLst>
                  <a:ext uri="{FF2B5EF4-FFF2-40B4-BE49-F238E27FC236}">
                    <a16:creationId xmlns:a16="http://schemas.microsoft.com/office/drawing/2014/main" id="{A1AA1AA7-0BD9-4A96-85F3-EDDABA915C5B}"/>
                  </a:ext>
                </a:extLst>
              </p:cNvPr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>
                  <a:latin typeface="Parkinsans" pitchFamily="2" charset="0"/>
                </a:endParaRPr>
              </a:p>
            </p:txBody>
          </p:sp>
        </p:grpSp>
        <p:sp>
          <p:nvSpPr>
            <p:cNvPr id="35" name="TextBox 27">
              <a:extLst>
                <a:ext uri="{FF2B5EF4-FFF2-40B4-BE49-F238E27FC236}">
                  <a16:creationId xmlns:a16="http://schemas.microsoft.com/office/drawing/2014/main" id="{9B620B60-B0C7-4094-AB26-D21BB6C57008}"/>
                </a:ext>
              </a:extLst>
            </p:cNvPr>
            <p:cNvSpPr txBox="1"/>
            <p:nvPr/>
          </p:nvSpPr>
          <p:spPr>
            <a:xfrm>
              <a:off x="152544" y="-79801"/>
              <a:ext cx="306388" cy="7105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2"/>
                </a:lnSpc>
              </a:pPr>
              <a:r>
                <a:rPr lang="en-US" sz="3101" dirty="0">
                  <a:solidFill>
                    <a:srgbClr val="FFFFFF"/>
                  </a:solidFill>
                  <a:latin typeface="Parkinsans" pitchFamily="2" charset="0"/>
                  <a:ea typeface="Akzidenz-Grotesk"/>
                  <a:cs typeface="Akzidenz-Grotesk"/>
                  <a:sym typeface="Akzidenz-Grotesk"/>
                </a:rPr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056554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185389" y="296126"/>
            <a:ext cx="11489273" cy="1533052"/>
            <a:chOff x="0" y="0"/>
            <a:chExt cx="3025981" cy="4037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025981" cy="403767"/>
            </a:xfrm>
            <a:custGeom>
              <a:avLst/>
              <a:gdLst/>
              <a:ahLst/>
              <a:cxnLst/>
              <a:rect l="l" t="t" r="r" b="b"/>
              <a:pathLst>
                <a:path w="3025981" h="403767">
                  <a:moveTo>
                    <a:pt x="0" y="0"/>
                  </a:moveTo>
                  <a:lnTo>
                    <a:pt x="3025981" y="0"/>
                  </a:lnTo>
                  <a:lnTo>
                    <a:pt x="3025981" y="403767"/>
                  </a:lnTo>
                  <a:lnTo>
                    <a:pt x="0" y="403767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3025981" cy="4799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5320723" y="797153"/>
            <a:ext cx="9874126" cy="7598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704"/>
              </a:lnSpc>
            </a:pPr>
            <a:r>
              <a:rPr lang="en-US" sz="5500" b="1" dirty="0">
                <a:solidFill>
                  <a:srgbClr val="000000"/>
                </a:solidFill>
                <a:latin typeface="Parkinsans" pitchFamily="2" charset="0"/>
                <a:ea typeface="Neue Machina Ultra-Bold"/>
                <a:cs typeface="Neue Machina Ultra-Bold"/>
                <a:sym typeface="Neue Machina Ultra-Bold"/>
              </a:rPr>
              <a:t>Gestion de projet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4665203" y="806280"/>
            <a:ext cx="458606" cy="532903"/>
            <a:chOff x="0" y="-79801"/>
            <a:chExt cx="611475" cy="710538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>
                  <a:latin typeface="Parkinsans" pitchFamily="2" charset="0"/>
                </a:endParaRPr>
              </a:p>
            </p:txBody>
          </p:sp>
          <p:sp>
            <p:nvSpPr>
              <p:cNvPr id="9" name="TextBox 9"/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>
                  <a:latin typeface="Parkinsans" pitchFamily="2" charset="0"/>
                </a:endParaRPr>
              </a:p>
            </p:txBody>
          </p:sp>
        </p:grpSp>
        <p:sp>
          <p:nvSpPr>
            <p:cNvPr id="10" name="TextBox 10"/>
            <p:cNvSpPr txBox="1"/>
            <p:nvPr/>
          </p:nvSpPr>
          <p:spPr>
            <a:xfrm>
              <a:off x="152544" y="-79801"/>
              <a:ext cx="306388" cy="7105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2"/>
                </a:lnSpc>
              </a:pPr>
              <a:r>
                <a:rPr lang="en-US" sz="3101" dirty="0">
                  <a:solidFill>
                    <a:srgbClr val="FFFFFF"/>
                  </a:solidFill>
                  <a:latin typeface="Parkinsans" pitchFamily="2" charset="0"/>
                  <a:ea typeface="Akzidenz-Grotesk"/>
                  <a:cs typeface="Akzidenz-Grotesk"/>
                  <a:sym typeface="Akzidenz-Grotesk"/>
                </a:rPr>
                <a:t>3</a:t>
              </a:r>
            </a:p>
          </p:txBody>
        </p:sp>
      </p:grpSp>
      <p:pic>
        <p:nvPicPr>
          <p:cNvPr id="12" name="Image 11">
            <a:extLst>
              <a:ext uri="{FF2B5EF4-FFF2-40B4-BE49-F238E27FC236}">
                <a16:creationId xmlns:a16="http://schemas.microsoft.com/office/drawing/2014/main" id="{6B8D3138-58E2-4EB9-9A40-3F196318CD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857" y="2221339"/>
            <a:ext cx="16204286" cy="7154273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2FFB3AB6-3175-4D83-874B-453DEB52FD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0400" y="6667500"/>
            <a:ext cx="4267200" cy="2352675"/>
          </a:xfrm>
          <a:prstGeom prst="rect">
            <a:avLst/>
          </a:prstGeom>
        </p:spPr>
      </p:pic>
      <p:sp>
        <p:nvSpPr>
          <p:cNvPr id="20" name="Freeform 12">
            <a:extLst>
              <a:ext uri="{FF2B5EF4-FFF2-40B4-BE49-F238E27FC236}">
                <a16:creationId xmlns:a16="http://schemas.microsoft.com/office/drawing/2014/main" id="{E2C3ED73-75FD-4010-B2D3-33D3524609E5}"/>
              </a:ext>
            </a:extLst>
          </p:cNvPr>
          <p:cNvSpPr/>
          <p:nvPr/>
        </p:nvSpPr>
        <p:spPr>
          <a:xfrm rot="3140188">
            <a:off x="-3385699" y="-1964418"/>
            <a:ext cx="6387352" cy="5523139"/>
          </a:xfrm>
          <a:custGeom>
            <a:avLst/>
            <a:gdLst/>
            <a:ahLst/>
            <a:cxnLst/>
            <a:rect l="l" t="t" r="r" b="b"/>
            <a:pathLst>
              <a:path w="6387352" h="5523139">
                <a:moveTo>
                  <a:pt x="0" y="0"/>
                </a:moveTo>
                <a:lnTo>
                  <a:pt x="6387352" y="0"/>
                </a:lnTo>
                <a:lnTo>
                  <a:pt x="6387352" y="5523139"/>
                </a:lnTo>
                <a:lnTo>
                  <a:pt x="0" y="552313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2049</TotalTime>
  <Words>244</Words>
  <Application>Microsoft Office PowerPoint</Application>
  <PresentationFormat>Personnalisé</PresentationFormat>
  <Paragraphs>118</Paragraphs>
  <Slides>29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29</vt:i4>
      </vt:variant>
    </vt:vector>
  </HeadingPairs>
  <TitlesOfParts>
    <vt:vector size="34" baseType="lpstr">
      <vt:lpstr>Parkinsans</vt:lpstr>
      <vt:lpstr>Akzidenz-Grotesk</vt:lpstr>
      <vt:lpstr>Arial</vt:lpstr>
      <vt:lpstr>Calibri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Entreprise Présentation  Minimaliste Organique Noir Beige </dc:title>
  <cp:lastModifiedBy>Laury RENAU</cp:lastModifiedBy>
  <cp:revision>104</cp:revision>
  <dcterms:created xsi:type="dcterms:W3CDTF">2006-08-16T00:00:00Z</dcterms:created>
  <dcterms:modified xsi:type="dcterms:W3CDTF">2025-05-18T19:16:13Z</dcterms:modified>
  <dc:identifier>DAGft9RhVaU</dc:identifier>
</cp:coreProperties>
</file>